
<file path=[Content_Types].xml><?xml version="1.0" encoding="utf-8"?>
<Types xmlns="http://schemas.openxmlformats.org/package/2006/content-types">
  <Default Extension="emf" ContentType="image/x-emf"/>
  <Default Extension="jpeg" ContentType="image/jpeg"/>
  <Default Extension="jpg" ContentType="image/jpeg"/>
  <Default Extension="mp4" ContentType="video/mp4"/>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handoutMasterIdLst>
    <p:handoutMasterId r:id="rId26"/>
  </p:handoutMasterIdLst>
  <p:sldIdLst>
    <p:sldId id="347" r:id="rId5"/>
    <p:sldId id="389" r:id="rId6"/>
    <p:sldId id="362" r:id="rId7"/>
    <p:sldId id="350" r:id="rId8"/>
    <p:sldId id="379" r:id="rId9"/>
    <p:sldId id="367" r:id="rId10"/>
    <p:sldId id="378" r:id="rId11"/>
    <p:sldId id="371" r:id="rId12"/>
    <p:sldId id="377" r:id="rId13"/>
    <p:sldId id="372" r:id="rId14"/>
    <p:sldId id="390" r:id="rId15"/>
    <p:sldId id="380" r:id="rId16"/>
    <p:sldId id="381" r:id="rId17"/>
    <p:sldId id="382" r:id="rId18"/>
    <p:sldId id="383" r:id="rId19"/>
    <p:sldId id="391" r:id="rId20"/>
    <p:sldId id="388" r:id="rId21"/>
    <p:sldId id="384" r:id="rId22"/>
    <p:sldId id="385" r:id="rId23"/>
    <p:sldId id="361"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58"/>
    <a:srgbClr val="00ABE6"/>
    <a:srgbClr val="EC008C"/>
    <a:srgbClr val="F9A61B"/>
    <a:srgbClr val="EA118D"/>
    <a:srgbClr val="E89206"/>
    <a:srgbClr val="6E298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44" autoAdjust="0"/>
    <p:restoredTop sz="63636" autoAdjust="0"/>
  </p:normalViewPr>
  <p:slideViewPr>
    <p:cSldViewPr snapToGrid="0">
      <p:cViewPr varScale="1">
        <p:scale>
          <a:sx n="29" d="100"/>
          <a:sy n="29" d="100"/>
        </p:scale>
        <p:origin x="828" y="4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741C5A-16BB-47F2-832D-C38F9AF15E56}"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06DAE475-EA50-4907-A9C2-1C3560A2FFA9}">
      <dgm:prSet/>
      <dgm:spPr/>
      <dgm:t>
        <a:bodyPr/>
        <a:lstStyle/>
        <a:p>
          <a:r>
            <a:rPr lang="en-US"/>
            <a:t>Sometimes when we are feeling pressured to do something we really don’t want to, it might be related to being in a clique. Can anyone think of an example?</a:t>
          </a:r>
        </a:p>
      </dgm:t>
    </dgm:pt>
    <dgm:pt modelId="{D61D5644-607B-4D01-877E-84273E4CFCE6}" type="parTrans" cxnId="{DA172215-A2F9-4658-986D-97EF3A1AC552}">
      <dgm:prSet/>
      <dgm:spPr/>
      <dgm:t>
        <a:bodyPr/>
        <a:lstStyle/>
        <a:p>
          <a:endParaRPr lang="en-US"/>
        </a:p>
      </dgm:t>
    </dgm:pt>
    <dgm:pt modelId="{F52CA490-0D73-405F-8F3E-56B1190506F4}" type="sibTrans" cxnId="{DA172215-A2F9-4658-986D-97EF3A1AC552}">
      <dgm:prSet/>
      <dgm:spPr/>
      <dgm:t>
        <a:bodyPr/>
        <a:lstStyle/>
        <a:p>
          <a:endParaRPr lang="en-US"/>
        </a:p>
      </dgm:t>
    </dgm:pt>
    <dgm:pt modelId="{F62111EA-5BF2-4839-8E10-DBC26D6A471E}">
      <dgm:prSet/>
      <dgm:spPr/>
      <dgm:t>
        <a:bodyPr/>
        <a:lstStyle/>
        <a:p>
          <a:r>
            <a:rPr lang="en-US"/>
            <a:t>What is a Clique?  Please chat or shout out words, phrases, songs, movies, or feelings related to clique behavior (examples: left out, don’t belong, popular). </a:t>
          </a:r>
        </a:p>
      </dgm:t>
    </dgm:pt>
    <dgm:pt modelId="{9BFAF05A-F0A2-4A4E-A56D-444932AC3937}" type="parTrans" cxnId="{383C1B90-5111-41CC-8151-8E53D34E332B}">
      <dgm:prSet/>
      <dgm:spPr/>
      <dgm:t>
        <a:bodyPr/>
        <a:lstStyle/>
        <a:p>
          <a:endParaRPr lang="en-US"/>
        </a:p>
      </dgm:t>
    </dgm:pt>
    <dgm:pt modelId="{C6801F90-E0DF-4B10-8E52-DD6A720011B8}" type="sibTrans" cxnId="{383C1B90-5111-41CC-8151-8E53D34E332B}">
      <dgm:prSet/>
      <dgm:spPr/>
      <dgm:t>
        <a:bodyPr/>
        <a:lstStyle/>
        <a:p>
          <a:endParaRPr lang="en-US"/>
        </a:p>
      </dgm:t>
    </dgm:pt>
    <dgm:pt modelId="{94D0D127-CBA5-4D78-A347-C6B928048E06}" type="pres">
      <dgm:prSet presAssocID="{16741C5A-16BB-47F2-832D-C38F9AF15E56}" presName="hierChild1" presStyleCnt="0">
        <dgm:presLayoutVars>
          <dgm:chPref val="1"/>
          <dgm:dir/>
          <dgm:animOne val="branch"/>
          <dgm:animLvl val="lvl"/>
          <dgm:resizeHandles/>
        </dgm:presLayoutVars>
      </dgm:prSet>
      <dgm:spPr/>
    </dgm:pt>
    <dgm:pt modelId="{E6395AAD-D367-4652-A854-648E539CF879}" type="pres">
      <dgm:prSet presAssocID="{06DAE475-EA50-4907-A9C2-1C3560A2FFA9}" presName="hierRoot1" presStyleCnt="0"/>
      <dgm:spPr/>
    </dgm:pt>
    <dgm:pt modelId="{BB4D7344-825A-4B6C-8893-AE9E105F4E40}" type="pres">
      <dgm:prSet presAssocID="{06DAE475-EA50-4907-A9C2-1C3560A2FFA9}" presName="composite" presStyleCnt="0"/>
      <dgm:spPr/>
    </dgm:pt>
    <dgm:pt modelId="{3D51261E-C259-4C21-932A-88C988E9C846}" type="pres">
      <dgm:prSet presAssocID="{06DAE475-EA50-4907-A9C2-1C3560A2FFA9}" presName="background" presStyleLbl="node0" presStyleIdx="0" presStyleCnt="2"/>
      <dgm:spPr/>
    </dgm:pt>
    <dgm:pt modelId="{4F95B37E-33EB-4A9D-89C1-AC6AC53F9E3C}" type="pres">
      <dgm:prSet presAssocID="{06DAE475-EA50-4907-A9C2-1C3560A2FFA9}" presName="text" presStyleLbl="fgAcc0" presStyleIdx="0" presStyleCnt="2">
        <dgm:presLayoutVars>
          <dgm:chPref val="3"/>
        </dgm:presLayoutVars>
      </dgm:prSet>
      <dgm:spPr/>
    </dgm:pt>
    <dgm:pt modelId="{C73FB5A5-4608-4B1F-B3EB-1FCFF693AD31}" type="pres">
      <dgm:prSet presAssocID="{06DAE475-EA50-4907-A9C2-1C3560A2FFA9}" presName="hierChild2" presStyleCnt="0"/>
      <dgm:spPr/>
    </dgm:pt>
    <dgm:pt modelId="{DF4428F1-86EB-46BA-9548-7EF63E4D7725}" type="pres">
      <dgm:prSet presAssocID="{F62111EA-5BF2-4839-8E10-DBC26D6A471E}" presName="hierRoot1" presStyleCnt="0"/>
      <dgm:spPr/>
    </dgm:pt>
    <dgm:pt modelId="{13181F2C-4570-4AFA-8A43-2B2074C74E3E}" type="pres">
      <dgm:prSet presAssocID="{F62111EA-5BF2-4839-8E10-DBC26D6A471E}" presName="composite" presStyleCnt="0"/>
      <dgm:spPr/>
    </dgm:pt>
    <dgm:pt modelId="{419E1D6E-1933-4359-AC35-99EA94760F53}" type="pres">
      <dgm:prSet presAssocID="{F62111EA-5BF2-4839-8E10-DBC26D6A471E}" presName="background" presStyleLbl="node0" presStyleIdx="1" presStyleCnt="2"/>
      <dgm:spPr/>
    </dgm:pt>
    <dgm:pt modelId="{EE389C70-1E7D-4130-8C8E-E78F85881952}" type="pres">
      <dgm:prSet presAssocID="{F62111EA-5BF2-4839-8E10-DBC26D6A471E}" presName="text" presStyleLbl="fgAcc0" presStyleIdx="1" presStyleCnt="2">
        <dgm:presLayoutVars>
          <dgm:chPref val="3"/>
        </dgm:presLayoutVars>
      </dgm:prSet>
      <dgm:spPr/>
    </dgm:pt>
    <dgm:pt modelId="{FA028FE7-41B6-48D7-B7A3-9025F10A0FB8}" type="pres">
      <dgm:prSet presAssocID="{F62111EA-5BF2-4839-8E10-DBC26D6A471E}" presName="hierChild2" presStyleCnt="0"/>
      <dgm:spPr/>
    </dgm:pt>
  </dgm:ptLst>
  <dgm:cxnLst>
    <dgm:cxn modelId="{DA172215-A2F9-4658-986D-97EF3A1AC552}" srcId="{16741C5A-16BB-47F2-832D-C38F9AF15E56}" destId="{06DAE475-EA50-4907-A9C2-1C3560A2FFA9}" srcOrd="0" destOrd="0" parTransId="{D61D5644-607B-4D01-877E-84273E4CFCE6}" sibTransId="{F52CA490-0D73-405F-8F3E-56B1190506F4}"/>
    <dgm:cxn modelId="{383C1B90-5111-41CC-8151-8E53D34E332B}" srcId="{16741C5A-16BB-47F2-832D-C38F9AF15E56}" destId="{F62111EA-5BF2-4839-8E10-DBC26D6A471E}" srcOrd="1" destOrd="0" parTransId="{9BFAF05A-F0A2-4A4E-A56D-444932AC3937}" sibTransId="{C6801F90-E0DF-4B10-8E52-DD6A720011B8}"/>
    <dgm:cxn modelId="{B657DC95-5F1D-46CE-A2B1-04E93DA3B5E2}" type="presOf" srcId="{F62111EA-5BF2-4839-8E10-DBC26D6A471E}" destId="{EE389C70-1E7D-4130-8C8E-E78F85881952}" srcOrd="0" destOrd="0" presId="urn:microsoft.com/office/officeart/2005/8/layout/hierarchy1"/>
    <dgm:cxn modelId="{0DAAF09A-7706-4F97-B5C8-16473EE0C12E}" type="presOf" srcId="{06DAE475-EA50-4907-A9C2-1C3560A2FFA9}" destId="{4F95B37E-33EB-4A9D-89C1-AC6AC53F9E3C}" srcOrd="0" destOrd="0" presId="urn:microsoft.com/office/officeart/2005/8/layout/hierarchy1"/>
    <dgm:cxn modelId="{14458BB4-467D-4960-992B-588228DB50BB}" type="presOf" srcId="{16741C5A-16BB-47F2-832D-C38F9AF15E56}" destId="{94D0D127-CBA5-4D78-A347-C6B928048E06}" srcOrd="0" destOrd="0" presId="urn:microsoft.com/office/officeart/2005/8/layout/hierarchy1"/>
    <dgm:cxn modelId="{174EEACB-5182-496C-871F-7EEDC42CA6A0}" type="presParOf" srcId="{94D0D127-CBA5-4D78-A347-C6B928048E06}" destId="{E6395AAD-D367-4652-A854-648E539CF879}" srcOrd="0" destOrd="0" presId="urn:microsoft.com/office/officeart/2005/8/layout/hierarchy1"/>
    <dgm:cxn modelId="{35A3AD6F-2BA9-4AC1-AF37-132EC4136A87}" type="presParOf" srcId="{E6395AAD-D367-4652-A854-648E539CF879}" destId="{BB4D7344-825A-4B6C-8893-AE9E105F4E40}" srcOrd="0" destOrd="0" presId="urn:microsoft.com/office/officeart/2005/8/layout/hierarchy1"/>
    <dgm:cxn modelId="{B37613C7-C1B1-4384-86B2-417D4B0FC239}" type="presParOf" srcId="{BB4D7344-825A-4B6C-8893-AE9E105F4E40}" destId="{3D51261E-C259-4C21-932A-88C988E9C846}" srcOrd="0" destOrd="0" presId="urn:microsoft.com/office/officeart/2005/8/layout/hierarchy1"/>
    <dgm:cxn modelId="{6CFF8F99-2B1D-45A8-A75E-A6D3A293A956}" type="presParOf" srcId="{BB4D7344-825A-4B6C-8893-AE9E105F4E40}" destId="{4F95B37E-33EB-4A9D-89C1-AC6AC53F9E3C}" srcOrd="1" destOrd="0" presId="urn:microsoft.com/office/officeart/2005/8/layout/hierarchy1"/>
    <dgm:cxn modelId="{3838A119-7B18-4201-A865-B9530410368C}" type="presParOf" srcId="{E6395AAD-D367-4652-A854-648E539CF879}" destId="{C73FB5A5-4608-4B1F-B3EB-1FCFF693AD31}" srcOrd="1" destOrd="0" presId="urn:microsoft.com/office/officeart/2005/8/layout/hierarchy1"/>
    <dgm:cxn modelId="{A30990D7-84B9-4A76-989D-6D21C7652823}" type="presParOf" srcId="{94D0D127-CBA5-4D78-A347-C6B928048E06}" destId="{DF4428F1-86EB-46BA-9548-7EF63E4D7725}" srcOrd="1" destOrd="0" presId="urn:microsoft.com/office/officeart/2005/8/layout/hierarchy1"/>
    <dgm:cxn modelId="{2C0AD087-E3EE-4AFB-8A44-17B5E7AE13E5}" type="presParOf" srcId="{DF4428F1-86EB-46BA-9548-7EF63E4D7725}" destId="{13181F2C-4570-4AFA-8A43-2B2074C74E3E}" srcOrd="0" destOrd="0" presId="urn:microsoft.com/office/officeart/2005/8/layout/hierarchy1"/>
    <dgm:cxn modelId="{79B5F39C-94D8-4845-8121-15AD07D809CC}" type="presParOf" srcId="{13181F2C-4570-4AFA-8A43-2B2074C74E3E}" destId="{419E1D6E-1933-4359-AC35-99EA94760F53}" srcOrd="0" destOrd="0" presId="urn:microsoft.com/office/officeart/2005/8/layout/hierarchy1"/>
    <dgm:cxn modelId="{4EF25DA2-2EA1-48BC-95F0-D153A3E3B7F3}" type="presParOf" srcId="{13181F2C-4570-4AFA-8A43-2B2074C74E3E}" destId="{EE389C70-1E7D-4130-8C8E-E78F85881952}" srcOrd="1" destOrd="0" presId="urn:microsoft.com/office/officeart/2005/8/layout/hierarchy1"/>
    <dgm:cxn modelId="{5CD6E960-599F-4E0B-AA7E-379A47802D70}" type="presParOf" srcId="{DF4428F1-86EB-46BA-9548-7EF63E4D7725}" destId="{FA028FE7-41B6-48D7-B7A3-9025F10A0FB8}"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17191B-8BE3-49A8-B115-D3455222367C}"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28E7B21E-E4C1-4F56-9CAE-9A42395D4F1D}">
      <dgm:prSet/>
      <dgm:spPr/>
      <dgm:t>
        <a:bodyPr/>
        <a:lstStyle/>
        <a:p>
          <a:r>
            <a:rPr lang="en-US"/>
            <a:t>Let’s break up into smaller groups and talk about one or two questions.</a:t>
          </a:r>
        </a:p>
      </dgm:t>
    </dgm:pt>
    <dgm:pt modelId="{678D20CD-B507-4D1C-A266-C656F02A6365}" type="parTrans" cxnId="{74CC9CF7-CAF5-4B9B-AF4D-BBF2DC08DA23}">
      <dgm:prSet/>
      <dgm:spPr/>
      <dgm:t>
        <a:bodyPr/>
        <a:lstStyle/>
        <a:p>
          <a:endParaRPr lang="en-US"/>
        </a:p>
      </dgm:t>
    </dgm:pt>
    <dgm:pt modelId="{3D79F42A-C090-45F2-B8EC-5DAE1ADF800B}" type="sibTrans" cxnId="{74CC9CF7-CAF5-4B9B-AF4D-BBF2DC08DA23}">
      <dgm:prSet/>
      <dgm:spPr/>
      <dgm:t>
        <a:bodyPr/>
        <a:lstStyle/>
        <a:p>
          <a:endParaRPr lang="en-US"/>
        </a:p>
      </dgm:t>
    </dgm:pt>
    <dgm:pt modelId="{53F84DFD-8FA4-4844-B52B-1308B3F68F79}">
      <dgm:prSet/>
      <dgm:spPr/>
      <dgm:t>
        <a:bodyPr/>
        <a:lstStyle/>
        <a:p>
          <a:r>
            <a:rPr lang="en-US"/>
            <a:t>You will have about 3 minutes to discuss.</a:t>
          </a:r>
        </a:p>
      </dgm:t>
    </dgm:pt>
    <dgm:pt modelId="{2DFEA53E-CCBD-470D-9BCD-852CD6F8A4FC}" type="parTrans" cxnId="{C877426F-D311-487E-8970-7675E6EA50AA}">
      <dgm:prSet/>
      <dgm:spPr/>
      <dgm:t>
        <a:bodyPr/>
        <a:lstStyle/>
        <a:p>
          <a:endParaRPr lang="en-US"/>
        </a:p>
      </dgm:t>
    </dgm:pt>
    <dgm:pt modelId="{403AE366-2101-4A55-9AC9-51213AE6AF45}" type="sibTrans" cxnId="{C877426F-D311-487E-8970-7675E6EA50AA}">
      <dgm:prSet/>
      <dgm:spPr/>
      <dgm:t>
        <a:bodyPr/>
        <a:lstStyle/>
        <a:p>
          <a:endParaRPr lang="en-US"/>
        </a:p>
      </dgm:t>
    </dgm:pt>
    <dgm:pt modelId="{123987E2-6658-4C1E-A83F-905E3ECE4E02}">
      <dgm:prSet/>
      <dgm:spPr/>
      <dgm:t>
        <a:bodyPr/>
        <a:lstStyle/>
        <a:p>
          <a:r>
            <a:rPr lang="en-US"/>
            <a:t>Choose one person that will speak for you when you return to the main group.</a:t>
          </a:r>
        </a:p>
      </dgm:t>
    </dgm:pt>
    <dgm:pt modelId="{1E6FBDE5-44A7-43AD-AF05-D3FFEDEC0749}" type="parTrans" cxnId="{F0104434-1424-4C66-A505-1DBC1EC37352}">
      <dgm:prSet/>
      <dgm:spPr/>
      <dgm:t>
        <a:bodyPr/>
        <a:lstStyle/>
        <a:p>
          <a:endParaRPr lang="en-US"/>
        </a:p>
      </dgm:t>
    </dgm:pt>
    <dgm:pt modelId="{AB6BC1C5-0DAD-410E-AA41-00975A89F9F0}" type="sibTrans" cxnId="{F0104434-1424-4C66-A505-1DBC1EC37352}">
      <dgm:prSet/>
      <dgm:spPr/>
      <dgm:t>
        <a:bodyPr/>
        <a:lstStyle/>
        <a:p>
          <a:endParaRPr lang="en-US"/>
        </a:p>
      </dgm:t>
    </dgm:pt>
    <dgm:pt modelId="{39350701-B0BD-4BA9-BC8E-C495663AAEC0}" type="pres">
      <dgm:prSet presAssocID="{A317191B-8BE3-49A8-B115-D3455222367C}" presName="root" presStyleCnt="0">
        <dgm:presLayoutVars>
          <dgm:dir/>
          <dgm:resizeHandles val="exact"/>
        </dgm:presLayoutVars>
      </dgm:prSet>
      <dgm:spPr/>
    </dgm:pt>
    <dgm:pt modelId="{A46407E7-66CC-469E-A670-C5FCD3E96FF0}" type="pres">
      <dgm:prSet presAssocID="{28E7B21E-E4C1-4F56-9CAE-9A42395D4F1D}" presName="compNode" presStyleCnt="0"/>
      <dgm:spPr/>
    </dgm:pt>
    <dgm:pt modelId="{FB3CB3A2-BACD-4407-8B51-E71D6C2C66AF}" type="pres">
      <dgm:prSet presAssocID="{28E7B21E-E4C1-4F56-9CAE-9A42395D4F1D}" presName="bgRect" presStyleLbl="bgShp" presStyleIdx="0" presStyleCnt="3"/>
      <dgm:spPr/>
    </dgm:pt>
    <dgm:pt modelId="{DD34D2A7-5964-4400-B0DC-6B5FA2B0DA8C}" type="pres">
      <dgm:prSet presAssocID="{28E7B21E-E4C1-4F56-9CAE-9A42395D4F1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ard Room"/>
        </a:ext>
      </dgm:extLst>
    </dgm:pt>
    <dgm:pt modelId="{6FF14CB0-2046-43F2-B604-930F21732A33}" type="pres">
      <dgm:prSet presAssocID="{28E7B21E-E4C1-4F56-9CAE-9A42395D4F1D}" presName="spaceRect" presStyleCnt="0"/>
      <dgm:spPr/>
    </dgm:pt>
    <dgm:pt modelId="{B00692BD-B64C-4422-BDD4-EE1073A57369}" type="pres">
      <dgm:prSet presAssocID="{28E7B21E-E4C1-4F56-9CAE-9A42395D4F1D}" presName="parTx" presStyleLbl="revTx" presStyleIdx="0" presStyleCnt="3">
        <dgm:presLayoutVars>
          <dgm:chMax val="0"/>
          <dgm:chPref val="0"/>
        </dgm:presLayoutVars>
      </dgm:prSet>
      <dgm:spPr/>
    </dgm:pt>
    <dgm:pt modelId="{17D997AA-65E4-4123-9F91-213EFDC16111}" type="pres">
      <dgm:prSet presAssocID="{3D79F42A-C090-45F2-B8EC-5DAE1ADF800B}" presName="sibTrans" presStyleCnt="0"/>
      <dgm:spPr/>
    </dgm:pt>
    <dgm:pt modelId="{D8FC7766-DA13-4F69-B684-AEECB66CBA4B}" type="pres">
      <dgm:prSet presAssocID="{53F84DFD-8FA4-4844-B52B-1308B3F68F79}" presName="compNode" presStyleCnt="0"/>
      <dgm:spPr/>
    </dgm:pt>
    <dgm:pt modelId="{240243AD-8BBD-4904-A3E5-0695AF5A47EA}" type="pres">
      <dgm:prSet presAssocID="{53F84DFD-8FA4-4844-B52B-1308B3F68F79}" presName="bgRect" presStyleLbl="bgShp" presStyleIdx="1" presStyleCnt="3"/>
      <dgm:spPr/>
    </dgm:pt>
    <dgm:pt modelId="{A64B912A-9E56-4EA0-9043-A7710839FAE4}" type="pres">
      <dgm:prSet presAssocID="{53F84DFD-8FA4-4844-B52B-1308B3F68F7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9F94C700-243E-46CF-B71E-BE98F9C1E061}" type="pres">
      <dgm:prSet presAssocID="{53F84DFD-8FA4-4844-B52B-1308B3F68F79}" presName="spaceRect" presStyleCnt="0"/>
      <dgm:spPr/>
    </dgm:pt>
    <dgm:pt modelId="{3C7369AC-67F3-4CEB-AFFA-E9F6EA79DED8}" type="pres">
      <dgm:prSet presAssocID="{53F84DFD-8FA4-4844-B52B-1308B3F68F79}" presName="parTx" presStyleLbl="revTx" presStyleIdx="1" presStyleCnt="3">
        <dgm:presLayoutVars>
          <dgm:chMax val="0"/>
          <dgm:chPref val="0"/>
        </dgm:presLayoutVars>
      </dgm:prSet>
      <dgm:spPr/>
    </dgm:pt>
    <dgm:pt modelId="{90BB4FFC-038F-40A2-A361-A50DEC3B2EEE}" type="pres">
      <dgm:prSet presAssocID="{403AE366-2101-4A55-9AC9-51213AE6AF45}" presName="sibTrans" presStyleCnt="0"/>
      <dgm:spPr/>
    </dgm:pt>
    <dgm:pt modelId="{58449232-5457-4049-A04C-4F3E54004CBD}" type="pres">
      <dgm:prSet presAssocID="{123987E2-6658-4C1E-A83F-905E3ECE4E02}" presName="compNode" presStyleCnt="0"/>
      <dgm:spPr/>
    </dgm:pt>
    <dgm:pt modelId="{B67735C0-F18A-46D2-81E8-B43039120951}" type="pres">
      <dgm:prSet presAssocID="{123987E2-6658-4C1E-A83F-905E3ECE4E02}" presName="bgRect" presStyleLbl="bgShp" presStyleIdx="2" presStyleCnt="3"/>
      <dgm:spPr/>
    </dgm:pt>
    <dgm:pt modelId="{93A4C791-6459-43CD-98B0-10374515D916}" type="pres">
      <dgm:prSet presAssocID="{123987E2-6658-4C1E-A83F-905E3ECE4E0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s"/>
        </a:ext>
      </dgm:extLst>
    </dgm:pt>
    <dgm:pt modelId="{DC7FDBF7-CDB1-4D03-88B0-7CB3C716EDE9}" type="pres">
      <dgm:prSet presAssocID="{123987E2-6658-4C1E-A83F-905E3ECE4E02}" presName="spaceRect" presStyleCnt="0"/>
      <dgm:spPr/>
    </dgm:pt>
    <dgm:pt modelId="{20CBE0FF-0052-4F55-95AC-2B874CF31C9A}" type="pres">
      <dgm:prSet presAssocID="{123987E2-6658-4C1E-A83F-905E3ECE4E02}" presName="parTx" presStyleLbl="revTx" presStyleIdx="2" presStyleCnt="3">
        <dgm:presLayoutVars>
          <dgm:chMax val="0"/>
          <dgm:chPref val="0"/>
        </dgm:presLayoutVars>
      </dgm:prSet>
      <dgm:spPr/>
    </dgm:pt>
  </dgm:ptLst>
  <dgm:cxnLst>
    <dgm:cxn modelId="{F0104434-1424-4C66-A505-1DBC1EC37352}" srcId="{A317191B-8BE3-49A8-B115-D3455222367C}" destId="{123987E2-6658-4C1E-A83F-905E3ECE4E02}" srcOrd="2" destOrd="0" parTransId="{1E6FBDE5-44A7-43AD-AF05-D3FFEDEC0749}" sibTransId="{AB6BC1C5-0DAD-410E-AA41-00975A89F9F0}"/>
    <dgm:cxn modelId="{4E5ABB64-E015-4E76-8DD2-4F6AF48649CB}" type="presOf" srcId="{53F84DFD-8FA4-4844-B52B-1308B3F68F79}" destId="{3C7369AC-67F3-4CEB-AFFA-E9F6EA79DED8}" srcOrd="0" destOrd="0" presId="urn:microsoft.com/office/officeart/2018/2/layout/IconVerticalSolidList"/>
    <dgm:cxn modelId="{21C3446E-4079-4D25-82A9-6AA7FA174546}" type="presOf" srcId="{28E7B21E-E4C1-4F56-9CAE-9A42395D4F1D}" destId="{B00692BD-B64C-4422-BDD4-EE1073A57369}" srcOrd="0" destOrd="0" presId="urn:microsoft.com/office/officeart/2018/2/layout/IconVerticalSolidList"/>
    <dgm:cxn modelId="{C877426F-D311-487E-8970-7675E6EA50AA}" srcId="{A317191B-8BE3-49A8-B115-D3455222367C}" destId="{53F84DFD-8FA4-4844-B52B-1308B3F68F79}" srcOrd="1" destOrd="0" parTransId="{2DFEA53E-CCBD-470D-9BCD-852CD6F8A4FC}" sibTransId="{403AE366-2101-4A55-9AC9-51213AE6AF45}"/>
    <dgm:cxn modelId="{659FF559-8F6A-4817-AD5A-1160161158F0}" type="presOf" srcId="{A317191B-8BE3-49A8-B115-D3455222367C}" destId="{39350701-B0BD-4BA9-BC8E-C495663AAEC0}" srcOrd="0" destOrd="0" presId="urn:microsoft.com/office/officeart/2018/2/layout/IconVerticalSolidList"/>
    <dgm:cxn modelId="{40FF95DC-48BD-47E2-9AFB-802C69AE33EF}" type="presOf" srcId="{123987E2-6658-4C1E-A83F-905E3ECE4E02}" destId="{20CBE0FF-0052-4F55-95AC-2B874CF31C9A}" srcOrd="0" destOrd="0" presId="urn:microsoft.com/office/officeart/2018/2/layout/IconVerticalSolidList"/>
    <dgm:cxn modelId="{74CC9CF7-CAF5-4B9B-AF4D-BBF2DC08DA23}" srcId="{A317191B-8BE3-49A8-B115-D3455222367C}" destId="{28E7B21E-E4C1-4F56-9CAE-9A42395D4F1D}" srcOrd="0" destOrd="0" parTransId="{678D20CD-B507-4D1C-A266-C656F02A6365}" sibTransId="{3D79F42A-C090-45F2-B8EC-5DAE1ADF800B}"/>
    <dgm:cxn modelId="{53FAEEAD-6D4F-4DE1-BA01-B57C1279AAD6}" type="presParOf" srcId="{39350701-B0BD-4BA9-BC8E-C495663AAEC0}" destId="{A46407E7-66CC-469E-A670-C5FCD3E96FF0}" srcOrd="0" destOrd="0" presId="urn:microsoft.com/office/officeart/2018/2/layout/IconVerticalSolidList"/>
    <dgm:cxn modelId="{5B2B06A4-3129-4FAB-A326-8CBB75BF1AE2}" type="presParOf" srcId="{A46407E7-66CC-469E-A670-C5FCD3E96FF0}" destId="{FB3CB3A2-BACD-4407-8B51-E71D6C2C66AF}" srcOrd="0" destOrd="0" presId="urn:microsoft.com/office/officeart/2018/2/layout/IconVerticalSolidList"/>
    <dgm:cxn modelId="{134E2FB4-B7B0-4FA7-AD48-4E8D3D8329BE}" type="presParOf" srcId="{A46407E7-66CC-469E-A670-C5FCD3E96FF0}" destId="{DD34D2A7-5964-4400-B0DC-6B5FA2B0DA8C}" srcOrd="1" destOrd="0" presId="urn:microsoft.com/office/officeart/2018/2/layout/IconVerticalSolidList"/>
    <dgm:cxn modelId="{00F6C869-F442-4B00-A4D4-83AA118685C0}" type="presParOf" srcId="{A46407E7-66CC-469E-A670-C5FCD3E96FF0}" destId="{6FF14CB0-2046-43F2-B604-930F21732A33}" srcOrd="2" destOrd="0" presId="urn:microsoft.com/office/officeart/2018/2/layout/IconVerticalSolidList"/>
    <dgm:cxn modelId="{A9C3F43E-446E-472C-9CA5-393E5FC8D992}" type="presParOf" srcId="{A46407E7-66CC-469E-A670-C5FCD3E96FF0}" destId="{B00692BD-B64C-4422-BDD4-EE1073A57369}" srcOrd="3" destOrd="0" presId="urn:microsoft.com/office/officeart/2018/2/layout/IconVerticalSolidList"/>
    <dgm:cxn modelId="{BA8F40BA-E50C-404A-8918-2260966F5351}" type="presParOf" srcId="{39350701-B0BD-4BA9-BC8E-C495663AAEC0}" destId="{17D997AA-65E4-4123-9F91-213EFDC16111}" srcOrd="1" destOrd="0" presId="urn:microsoft.com/office/officeart/2018/2/layout/IconVerticalSolidList"/>
    <dgm:cxn modelId="{25C9D83B-5F35-48C7-8633-76BB723A71E8}" type="presParOf" srcId="{39350701-B0BD-4BA9-BC8E-C495663AAEC0}" destId="{D8FC7766-DA13-4F69-B684-AEECB66CBA4B}" srcOrd="2" destOrd="0" presId="urn:microsoft.com/office/officeart/2018/2/layout/IconVerticalSolidList"/>
    <dgm:cxn modelId="{A33A5697-8A90-49EF-AAAD-9652C7DBB292}" type="presParOf" srcId="{D8FC7766-DA13-4F69-B684-AEECB66CBA4B}" destId="{240243AD-8BBD-4904-A3E5-0695AF5A47EA}" srcOrd="0" destOrd="0" presId="urn:microsoft.com/office/officeart/2018/2/layout/IconVerticalSolidList"/>
    <dgm:cxn modelId="{50933F25-9014-4373-8403-3E0D5A052E60}" type="presParOf" srcId="{D8FC7766-DA13-4F69-B684-AEECB66CBA4B}" destId="{A64B912A-9E56-4EA0-9043-A7710839FAE4}" srcOrd="1" destOrd="0" presId="urn:microsoft.com/office/officeart/2018/2/layout/IconVerticalSolidList"/>
    <dgm:cxn modelId="{72BA6D3A-69FC-4E12-8DE3-363CEF464B0A}" type="presParOf" srcId="{D8FC7766-DA13-4F69-B684-AEECB66CBA4B}" destId="{9F94C700-243E-46CF-B71E-BE98F9C1E061}" srcOrd="2" destOrd="0" presId="urn:microsoft.com/office/officeart/2018/2/layout/IconVerticalSolidList"/>
    <dgm:cxn modelId="{2391AF11-DBF1-45BD-828B-2C1E74E406CA}" type="presParOf" srcId="{D8FC7766-DA13-4F69-B684-AEECB66CBA4B}" destId="{3C7369AC-67F3-4CEB-AFFA-E9F6EA79DED8}" srcOrd="3" destOrd="0" presId="urn:microsoft.com/office/officeart/2018/2/layout/IconVerticalSolidList"/>
    <dgm:cxn modelId="{D39A9557-FC08-494D-8D30-D1B767AA7F0C}" type="presParOf" srcId="{39350701-B0BD-4BA9-BC8E-C495663AAEC0}" destId="{90BB4FFC-038F-40A2-A361-A50DEC3B2EEE}" srcOrd="3" destOrd="0" presId="urn:microsoft.com/office/officeart/2018/2/layout/IconVerticalSolidList"/>
    <dgm:cxn modelId="{5DEDE6E7-8CE7-417A-83DB-996ED39552CF}" type="presParOf" srcId="{39350701-B0BD-4BA9-BC8E-C495663AAEC0}" destId="{58449232-5457-4049-A04C-4F3E54004CBD}" srcOrd="4" destOrd="0" presId="urn:microsoft.com/office/officeart/2018/2/layout/IconVerticalSolidList"/>
    <dgm:cxn modelId="{51B5A9FA-95BA-4100-87F7-29E7EC894C16}" type="presParOf" srcId="{58449232-5457-4049-A04C-4F3E54004CBD}" destId="{B67735C0-F18A-46D2-81E8-B43039120951}" srcOrd="0" destOrd="0" presId="urn:microsoft.com/office/officeart/2018/2/layout/IconVerticalSolidList"/>
    <dgm:cxn modelId="{039E30FA-B17A-47E4-A33F-E6718C6A21D7}" type="presParOf" srcId="{58449232-5457-4049-A04C-4F3E54004CBD}" destId="{93A4C791-6459-43CD-98B0-10374515D916}" srcOrd="1" destOrd="0" presId="urn:microsoft.com/office/officeart/2018/2/layout/IconVerticalSolidList"/>
    <dgm:cxn modelId="{CB0E2D57-B871-4472-B4CE-AD128DDD1DD6}" type="presParOf" srcId="{58449232-5457-4049-A04C-4F3E54004CBD}" destId="{DC7FDBF7-CDB1-4D03-88B0-7CB3C716EDE9}" srcOrd="2" destOrd="0" presId="urn:microsoft.com/office/officeart/2018/2/layout/IconVerticalSolidList"/>
    <dgm:cxn modelId="{A941B9CC-DAA3-4F14-9841-3A5FF2F860AB}" type="presParOf" srcId="{58449232-5457-4049-A04C-4F3E54004CBD}" destId="{20CBE0FF-0052-4F55-95AC-2B874CF31C9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1261E-C259-4C21-932A-88C988E9C846}">
      <dsp:nvSpPr>
        <dsp:cNvPr id="0" name=""/>
        <dsp:cNvSpPr/>
      </dsp:nvSpPr>
      <dsp:spPr>
        <a:xfrm>
          <a:off x="131700" y="1448"/>
          <a:ext cx="4429178" cy="28125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95B37E-33EB-4A9D-89C1-AC6AC53F9E3C}">
      <dsp:nvSpPr>
        <dsp:cNvPr id="0" name=""/>
        <dsp:cNvSpPr/>
      </dsp:nvSpPr>
      <dsp:spPr>
        <a:xfrm>
          <a:off x="623831" y="468973"/>
          <a:ext cx="4429178" cy="28125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Sometimes when we are feeling pressured to do something we really don’t want to, it might be related to being in a clique. Can anyone think of an example?</a:t>
          </a:r>
        </a:p>
      </dsp:txBody>
      <dsp:txXfrm>
        <a:off x="706207" y="551349"/>
        <a:ext cx="4264426" cy="2647776"/>
      </dsp:txXfrm>
    </dsp:sp>
    <dsp:sp modelId="{419E1D6E-1933-4359-AC35-99EA94760F53}">
      <dsp:nvSpPr>
        <dsp:cNvPr id="0" name=""/>
        <dsp:cNvSpPr/>
      </dsp:nvSpPr>
      <dsp:spPr>
        <a:xfrm>
          <a:off x="5545140" y="1448"/>
          <a:ext cx="4429178" cy="28125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389C70-1E7D-4130-8C8E-E78F85881952}">
      <dsp:nvSpPr>
        <dsp:cNvPr id="0" name=""/>
        <dsp:cNvSpPr/>
      </dsp:nvSpPr>
      <dsp:spPr>
        <a:xfrm>
          <a:off x="6037271" y="468973"/>
          <a:ext cx="4429178" cy="28125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What is a Clique?  Please chat or shout out words, phrases, songs, movies, or feelings related to clique behavior (examples: left out, don’t belong, popular). </a:t>
          </a:r>
        </a:p>
      </dsp:txBody>
      <dsp:txXfrm>
        <a:off x="6119647" y="551349"/>
        <a:ext cx="4264426" cy="26477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3CB3A2-BACD-4407-8B51-E71D6C2C66AF}">
      <dsp:nvSpPr>
        <dsp:cNvPr id="0" name=""/>
        <dsp:cNvSpPr/>
      </dsp:nvSpPr>
      <dsp:spPr>
        <a:xfrm>
          <a:off x="0" y="719"/>
          <a:ext cx="6588691" cy="16843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34D2A7-5964-4400-B0DC-6B5FA2B0DA8C}">
      <dsp:nvSpPr>
        <dsp:cNvPr id="0" name=""/>
        <dsp:cNvSpPr/>
      </dsp:nvSpPr>
      <dsp:spPr>
        <a:xfrm>
          <a:off x="509522" y="379703"/>
          <a:ext cx="926404" cy="9264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0692BD-B64C-4422-BDD4-EE1073A57369}">
      <dsp:nvSpPr>
        <dsp:cNvPr id="0" name=""/>
        <dsp:cNvSpPr/>
      </dsp:nvSpPr>
      <dsp:spPr>
        <a:xfrm>
          <a:off x="1945450" y="719"/>
          <a:ext cx="4643240" cy="168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263" tIns="178263" rIns="178263" bIns="178263" numCol="1" spcCol="1270" anchor="ctr" anchorCtr="0">
          <a:noAutofit/>
        </a:bodyPr>
        <a:lstStyle/>
        <a:p>
          <a:pPr marL="0" lvl="0" indent="0" algn="l" defTabSz="1111250">
            <a:lnSpc>
              <a:spcPct val="90000"/>
            </a:lnSpc>
            <a:spcBef>
              <a:spcPct val="0"/>
            </a:spcBef>
            <a:spcAft>
              <a:spcPct val="35000"/>
            </a:spcAft>
            <a:buNone/>
          </a:pPr>
          <a:r>
            <a:rPr lang="en-US" sz="2500" kern="1200"/>
            <a:t>Let’s break up into smaller groups and talk about one or two questions.</a:t>
          </a:r>
        </a:p>
      </dsp:txBody>
      <dsp:txXfrm>
        <a:off x="1945450" y="719"/>
        <a:ext cx="4643240" cy="1684372"/>
      </dsp:txXfrm>
    </dsp:sp>
    <dsp:sp modelId="{240243AD-8BBD-4904-A3E5-0695AF5A47EA}">
      <dsp:nvSpPr>
        <dsp:cNvPr id="0" name=""/>
        <dsp:cNvSpPr/>
      </dsp:nvSpPr>
      <dsp:spPr>
        <a:xfrm>
          <a:off x="0" y="2106185"/>
          <a:ext cx="6588691" cy="16843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4B912A-9E56-4EA0-9043-A7710839FAE4}">
      <dsp:nvSpPr>
        <dsp:cNvPr id="0" name=""/>
        <dsp:cNvSpPr/>
      </dsp:nvSpPr>
      <dsp:spPr>
        <a:xfrm>
          <a:off x="509522" y="2485169"/>
          <a:ext cx="926404" cy="9264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C7369AC-67F3-4CEB-AFFA-E9F6EA79DED8}">
      <dsp:nvSpPr>
        <dsp:cNvPr id="0" name=""/>
        <dsp:cNvSpPr/>
      </dsp:nvSpPr>
      <dsp:spPr>
        <a:xfrm>
          <a:off x="1945450" y="2106185"/>
          <a:ext cx="4643240" cy="168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263" tIns="178263" rIns="178263" bIns="178263" numCol="1" spcCol="1270" anchor="ctr" anchorCtr="0">
          <a:noAutofit/>
        </a:bodyPr>
        <a:lstStyle/>
        <a:p>
          <a:pPr marL="0" lvl="0" indent="0" algn="l" defTabSz="1111250">
            <a:lnSpc>
              <a:spcPct val="90000"/>
            </a:lnSpc>
            <a:spcBef>
              <a:spcPct val="0"/>
            </a:spcBef>
            <a:spcAft>
              <a:spcPct val="35000"/>
            </a:spcAft>
            <a:buNone/>
          </a:pPr>
          <a:r>
            <a:rPr lang="en-US" sz="2500" kern="1200"/>
            <a:t>You will have about 3 minutes to discuss.</a:t>
          </a:r>
        </a:p>
      </dsp:txBody>
      <dsp:txXfrm>
        <a:off x="1945450" y="2106185"/>
        <a:ext cx="4643240" cy="1684372"/>
      </dsp:txXfrm>
    </dsp:sp>
    <dsp:sp modelId="{B67735C0-F18A-46D2-81E8-B43039120951}">
      <dsp:nvSpPr>
        <dsp:cNvPr id="0" name=""/>
        <dsp:cNvSpPr/>
      </dsp:nvSpPr>
      <dsp:spPr>
        <a:xfrm>
          <a:off x="0" y="4211650"/>
          <a:ext cx="6588691" cy="168437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A4C791-6459-43CD-98B0-10374515D916}">
      <dsp:nvSpPr>
        <dsp:cNvPr id="0" name=""/>
        <dsp:cNvSpPr/>
      </dsp:nvSpPr>
      <dsp:spPr>
        <a:xfrm>
          <a:off x="509522" y="4590634"/>
          <a:ext cx="926404" cy="9264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CBE0FF-0052-4F55-95AC-2B874CF31C9A}">
      <dsp:nvSpPr>
        <dsp:cNvPr id="0" name=""/>
        <dsp:cNvSpPr/>
      </dsp:nvSpPr>
      <dsp:spPr>
        <a:xfrm>
          <a:off x="1945450" y="4211650"/>
          <a:ext cx="4643240" cy="1684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263" tIns="178263" rIns="178263" bIns="178263" numCol="1" spcCol="1270" anchor="ctr" anchorCtr="0">
          <a:noAutofit/>
        </a:bodyPr>
        <a:lstStyle/>
        <a:p>
          <a:pPr marL="0" lvl="0" indent="0" algn="l" defTabSz="1111250">
            <a:lnSpc>
              <a:spcPct val="90000"/>
            </a:lnSpc>
            <a:spcBef>
              <a:spcPct val="0"/>
            </a:spcBef>
            <a:spcAft>
              <a:spcPct val="35000"/>
            </a:spcAft>
            <a:buNone/>
          </a:pPr>
          <a:r>
            <a:rPr lang="en-US" sz="2500" kern="1200"/>
            <a:t>Choose one person that will speak for you when you return to the main group.</a:t>
          </a:r>
        </a:p>
      </dsp:txBody>
      <dsp:txXfrm>
        <a:off x="1945450" y="4211650"/>
        <a:ext cx="4643240" cy="168437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306B6CC4-C701-43D3-8D5C-D709DDEAF760}" type="datetimeFigureOut">
              <a:rPr lang="en-US" smtClean="0"/>
              <a:t>5/15/2020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EC507C9-4F50-459B-8FCB-DE918B0005BA}" type="slidenum">
              <a:rPr lang="en-US" smtClean="0"/>
              <a:t>‹#›</a:t>
            </a:fld>
            <a:endParaRPr lang="en-US"/>
          </a:p>
        </p:txBody>
      </p:sp>
    </p:spTree>
    <p:extLst>
      <p:ext uri="{BB962C8B-B14F-4D97-AF65-F5344CB8AC3E}">
        <p14:creationId xmlns:p14="http://schemas.microsoft.com/office/powerpoint/2010/main" val="3840306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F2C838E-A430-43FE-8B18-BBEAE5A5938D}" type="datetimeFigureOut">
              <a:rPr lang="en-US" smtClean="0"/>
              <a:t>5/15/2020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0C45C65-1D74-4F6C-8019-15CBAFB7EA77}" type="slidenum">
              <a:rPr lang="en-US" smtClean="0"/>
              <a:t>‹#›</a:t>
            </a:fld>
            <a:endParaRPr lang="en-US"/>
          </a:p>
        </p:txBody>
      </p:sp>
    </p:spTree>
    <p:extLst>
      <p:ext uri="{BB962C8B-B14F-4D97-AF65-F5344CB8AC3E}">
        <p14:creationId xmlns:p14="http://schemas.microsoft.com/office/powerpoint/2010/main" val="3423751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C45C65-1D74-4F6C-8019-15CBAFB7EA77}" type="slidenum">
              <a:rPr lang="en-US" smtClean="0"/>
              <a:t>1</a:t>
            </a:fld>
            <a:endParaRPr lang="en-US"/>
          </a:p>
        </p:txBody>
      </p:sp>
    </p:spTree>
    <p:extLst>
      <p:ext uri="{BB962C8B-B14F-4D97-AF65-F5344CB8AC3E}">
        <p14:creationId xmlns:p14="http://schemas.microsoft.com/office/powerpoint/2010/main" val="17701206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see what they have to say.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C45C65-1D74-4F6C-8019-15CBAFB7EA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1785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wait for answers.  Its just to ignite thinking.</a:t>
            </a:r>
          </a:p>
        </p:txBody>
      </p:sp>
      <p:sp>
        <p:nvSpPr>
          <p:cNvPr id="4" name="Slide Number Placeholder 3"/>
          <p:cNvSpPr>
            <a:spLocks noGrp="1"/>
          </p:cNvSpPr>
          <p:nvPr>
            <p:ph type="sldNum" sz="quarter" idx="5"/>
          </p:nvPr>
        </p:nvSpPr>
        <p:spPr/>
        <p:txBody>
          <a:bodyPr/>
          <a:lstStyle/>
          <a:p>
            <a:fld id="{D0C45C65-1D74-4F6C-8019-15CBAFB7EA77}" type="slidenum">
              <a:rPr lang="en-US" smtClean="0"/>
              <a:t>12</a:t>
            </a:fld>
            <a:endParaRPr lang="en-US"/>
          </a:p>
        </p:txBody>
      </p:sp>
    </p:spTree>
    <p:extLst>
      <p:ext uri="{BB962C8B-B14F-4D97-AF65-F5344CB8AC3E}">
        <p14:creationId xmlns:p14="http://schemas.microsoft.com/office/powerpoint/2010/main" val="3099026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C45C65-1D74-4F6C-8019-15CBAFB7EA77}" type="slidenum">
              <a:rPr lang="en-US" smtClean="0"/>
              <a:t>13</a:t>
            </a:fld>
            <a:endParaRPr lang="en-US"/>
          </a:p>
        </p:txBody>
      </p:sp>
    </p:spTree>
    <p:extLst>
      <p:ext uri="{BB962C8B-B14F-4D97-AF65-F5344CB8AC3E}">
        <p14:creationId xmlns:p14="http://schemas.microsoft.com/office/powerpoint/2010/main" val="32274454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some help?  You never know who could be your friend unless you look beyond the first glance.  Grizzly bear or teddy bear hugger?</a:t>
            </a:r>
          </a:p>
          <a:p>
            <a:endParaRPr lang="en-US" dirty="0"/>
          </a:p>
          <a:p>
            <a:r>
              <a:rPr lang="en-US" dirty="0"/>
              <a:t>Have girls use the annotation and circle the qualities that they wrote down, this will be a good way to see similarities, and then you can ask a few of them to explain ones that lots of people have circled and/or only one person circled.</a:t>
            </a:r>
          </a:p>
        </p:txBody>
      </p:sp>
      <p:sp>
        <p:nvSpPr>
          <p:cNvPr id="4" name="Slide Number Placeholder 3"/>
          <p:cNvSpPr>
            <a:spLocks noGrp="1"/>
          </p:cNvSpPr>
          <p:nvPr>
            <p:ph type="sldNum" sz="quarter" idx="5"/>
          </p:nvPr>
        </p:nvSpPr>
        <p:spPr/>
        <p:txBody>
          <a:bodyPr/>
          <a:lstStyle/>
          <a:p>
            <a:fld id="{D0C45C65-1D74-4F6C-8019-15CBAFB7EA77}" type="slidenum">
              <a:rPr lang="en-US" smtClean="0"/>
              <a:t>14</a:t>
            </a:fld>
            <a:endParaRPr lang="en-US"/>
          </a:p>
        </p:txBody>
      </p:sp>
    </p:spTree>
    <p:extLst>
      <p:ext uri="{BB962C8B-B14F-4D97-AF65-F5344CB8AC3E}">
        <p14:creationId xmlns:p14="http://schemas.microsoft.com/office/powerpoint/2010/main" val="33276543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you ever ben challenged?  Did you accept or say no?</a:t>
            </a:r>
          </a:p>
        </p:txBody>
      </p:sp>
      <p:sp>
        <p:nvSpPr>
          <p:cNvPr id="4" name="Slide Number Placeholder 3"/>
          <p:cNvSpPr>
            <a:spLocks noGrp="1"/>
          </p:cNvSpPr>
          <p:nvPr>
            <p:ph type="sldNum" sz="quarter" idx="5"/>
          </p:nvPr>
        </p:nvSpPr>
        <p:spPr/>
        <p:txBody>
          <a:bodyPr/>
          <a:lstStyle/>
          <a:p>
            <a:fld id="{D0C45C65-1D74-4F6C-8019-15CBAFB7EA77}" type="slidenum">
              <a:rPr lang="en-US" smtClean="0"/>
              <a:t>15</a:t>
            </a:fld>
            <a:endParaRPr lang="en-US"/>
          </a:p>
        </p:txBody>
      </p:sp>
    </p:spTree>
    <p:extLst>
      <p:ext uri="{BB962C8B-B14F-4D97-AF65-F5344CB8AC3E}">
        <p14:creationId xmlns:p14="http://schemas.microsoft.com/office/powerpoint/2010/main" val="20923141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C45C65-1D74-4F6C-8019-15CBAFB7EA77}" type="slidenum">
              <a:rPr lang="en-US" smtClean="0"/>
              <a:t>16</a:t>
            </a:fld>
            <a:endParaRPr lang="en-US"/>
          </a:p>
        </p:txBody>
      </p:sp>
    </p:spTree>
    <p:extLst>
      <p:ext uri="{BB962C8B-B14F-4D97-AF65-F5344CB8AC3E}">
        <p14:creationId xmlns:p14="http://schemas.microsoft.com/office/powerpoint/2010/main" val="365500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going to break up again for discussion and then we will share together.  Have everyone write down 2 questions.  When we get to the breakouts, pick a question and discuss.  You have 3 minutes.</a:t>
            </a:r>
          </a:p>
          <a:p>
            <a:r>
              <a:rPr lang="en-US" dirty="0"/>
              <a:t>Beneath the surface:</a:t>
            </a:r>
          </a:p>
          <a:p>
            <a:r>
              <a:rPr lang="en-US" dirty="0"/>
              <a:t>1.Have you ever thought you knew something about someone else but found out you were wrong? Explain. 2. How do first impressions impact people? </a:t>
            </a:r>
          </a:p>
          <a:p>
            <a:r>
              <a:rPr lang="en-US" dirty="0"/>
              <a:t>3. What do you base your first impression on? </a:t>
            </a:r>
          </a:p>
          <a:p>
            <a:r>
              <a:rPr lang="en-US" dirty="0"/>
              <a:t>4. How accurate do you think your first impressions are when meeting people for the first time? </a:t>
            </a:r>
          </a:p>
          <a:p>
            <a:r>
              <a:rPr lang="en-US" dirty="0"/>
              <a:t>5. When have you had a completely wrong first impression of someone, and what changed your mind? </a:t>
            </a:r>
          </a:p>
          <a:p>
            <a:r>
              <a:rPr lang="en-US" dirty="0"/>
              <a:t>6. Can you think of situations when people had a wrong first impression of you? </a:t>
            </a:r>
          </a:p>
          <a:p>
            <a:r>
              <a:rPr lang="en-US" dirty="0"/>
              <a:t>	What did you do to give an accurate impression of yourself? </a:t>
            </a:r>
          </a:p>
          <a:p>
            <a:r>
              <a:rPr lang="en-US" dirty="0"/>
              <a:t>7. What does it mean to: Be a friend first? And go beneath the surface?</a:t>
            </a:r>
          </a:p>
        </p:txBody>
      </p:sp>
      <p:sp>
        <p:nvSpPr>
          <p:cNvPr id="4" name="Slide Number Placeholder 3"/>
          <p:cNvSpPr>
            <a:spLocks noGrp="1"/>
          </p:cNvSpPr>
          <p:nvPr>
            <p:ph type="sldNum" sz="quarter" idx="5"/>
          </p:nvPr>
        </p:nvSpPr>
        <p:spPr/>
        <p:txBody>
          <a:bodyPr/>
          <a:lstStyle/>
          <a:p>
            <a:fld id="{D0C45C65-1D74-4F6C-8019-15CBAFB7EA77}" type="slidenum">
              <a:rPr lang="en-US" smtClean="0"/>
              <a:t>17</a:t>
            </a:fld>
            <a:endParaRPr lang="en-US"/>
          </a:p>
        </p:txBody>
      </p:sp>
    </p:spTree>
    <p:extLst>
      <p:ext uri="{BB962C8B-B14F-4D97-AF65-F5344CB8AC3E}">
        <p14:creationId xmlns:p14="http://schemas.microsoft.com/office/powerpoint/2010/main" val="41752089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the did you ever… poll.  Then open discussion about the answers.</a:t>
            </a:r>
          </a:p>
        </p:txBody>
      </p:sp>
      <p:sp>
        <p:nvSpPr>
          <p:cNvPr id="4" name="Slide Number Placeholder 3"/>
          <p:cNvSpPr>
            <a:spLocks noGrp="1"/>
          </p:cNvSpPr>
          <p:nvPr>
            <p:ph type="sldNum" sz="quarter" idx="5"/>
          </p:nvPr>
        </p:nvSpPr>
        <p:spPr/>
        <p:txBody>
          <a:bodyPr/>
          <a:lstStyle/>
          <a:p>
            <a:fld id="{D0C45C65-1D74-4F6C-8019-15CBAFB7EA77}" type="slidenum">
              <a:rPr lang="en-US" smtClean="0"/>
              <a:t>18</a:t>
            </a:fld>
            <a:endParaRPr lang="en-US"/>
          </a:p>
        </p:txBody>
      </p:sp>
    </p:spTree>
    <p:extLst>
      <p:ext uri="{BB962C8B-B14F-4D97-AF65-F5344CB8AC3E}">
        <p14:creationId xmlns:p14="http://schemas.microsoft.com/office/powerpoint/2010/main" val="3979595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for experiences.</a:t>
            </a:r>
          </a:p>
        </p:txBody>
      </p:sp>
      <p:sp>
        <p:nvSpPr>
          <p:cNvPr id="4" name="Slide Number Placeholder 3"/>
          <p:cNvSpPr>
            <a:spLocks noGrp="1"/>
          </p:cNvSpPr>
          <p:nvPr>
            <p:ph type="sldNum" sz="quarter" idx="5"/>
          </p:nvPr>
        </p:nvSpPr>
        <p:spPr/>
        <p:txBody>
          <a:bodyPr/>
          <a:lstStyle/>
          <a:p>
            <a:fld id="{D0C45C65-1D74-4F6C-8019-15CBAFB7EA77}" type="slidenum">
              <a:rPr lang="en-US" smtClean="0"/>
              <a:t>19</a:t>
            </a:fld>
            <a:endParaRPr lang="en-US"/>
          </a:p>
        </p:txBody>
      </p:sp>
    </p:spTree>
    <p:extLst>
      <p:ext uri="{BB962C8B-B14F-4D97-AF65-F5344CB8AC3E}">
        <p14:creationId xmlns:p14="http://schemas.microsoft.com/office/powerpoint/2010/main" val="9006185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C45C65-1D74-4F6C-8019-15CBAFB7EA77}" type="slidenum">
              <a:rPr lang="en-US" smtClean="0"/>
              <a:t>20</a:t>
            </a:fld>
            <a:endParaRPr lang="en-US"/>
          </a:p>
        </p:txBody>
      </p:sp>
    </p:spTree>
    <p:extLst>
      <p:ext uri="{BB962C8B-B14F-4D97-AF65-F5344CB8AC3E}">
        <p14:creationId xmlns:p14="http://schemas.microsoft.com/office/powerpoint/2010/main" val="29586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keep in mind…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5DB782-5051-4D47-884F-4E041568556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9098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C45C65-1D74-4F6C-8019-15CBAFB7EA77}" type="slidenum">
              <a:rPr lang="en-US" smtClean="0"/>
              <a:t>3</a:t>
            </a:fld>
            <a:endParaRPr lang="en-US"/>
          </a:p>
        </p:txBody>
      </p:sp>
    </p:spTree>
    <p:extLst>
      <p:ext uri="{BB962C8B-B14F-4D97-AF65-F5344CB8AC3E}">
        <p14:creationId xmlns:p14="http://schemas.microsoft.com/office/powerpoint/2010/main" val="292759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5DB782-5051-4D47-884F-4E041568556D}" type="slidenum">
              <a:rPr lang="en-US" smtClean="0"/>
              <a:pPr/>
              <a:t>4</a:t>
            </a:fld>
            <a:endParaRPr lang="en-US" dirty="0"/>
          </a:p>
        </p:txBody>
      </p:sp>
    </p:spTree>
    <p:extLst>
      <p:ext uri="{BB962C8B-B14F-4D97-AF65-F5344CB8AC3E}">
        <p14:creationId xmlns:p14="http://schemas.microsoft.com/office/powerpoint/2010/main" val="2933712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C45C65-1D74-4F6C-8019-15CBAFB7EA77}" type="slidenum">
              <a:rPr lang="en-US" smtClean="0"/>
              <a:t>5</a:t>
            </a:fld>
            <a:endParaRPr lang="en-US"/>
          </a:p>
        </p:txBody>
      </p:sp>
    </p:spTree>
    <p:extLst>
      <p:ext uri="{BB962C8B-B14F-4D97-AF65-F5344CB8AC3E}">
        <p14:creationId xmlns:p14="http://schemas.microsoft.com/office/powerpoint/2010/main" val="929555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Suggestions: Watch our body language (No eye rolling).  </a:t>
            </a:r>
          </a:p>
          <a:p>
            <a:r>
              <a:rPr lang="en-US" dirty="0"/>
              <a:t>If we have a disagreement with someone in the group, we can..</a:t>
            </a:r>
          </a:p>
          <a:p>
            <a:r>
              <a:rPr lang="en-US" dirty="0"/>
              <a:t>If we have a difference of opinion, we can…</a:t>
            </a:r>
          </a:p>
          <a:p>
            <a:r>
              <a:rPr lang="en-US" dirty="0"/>
              <a:t>Capture the comments for use later.</a:t>
            </a:r>
          </a:p>
        </p:txBody>
      </p:sp>
      <p:sp>
        <p:nvSpPr>
          <p:cNvPr id="4" name="Slide Number Placeholder 3"/>
          <p:cNvSpPr>
            <a:spLocks noGrp="1"/>
          </p:cNvSpPr>
          <p:nvPr>
            <p:ph type="sldNum" sz="quarter" idx="5"/>
          </p:nvPr>
        </p:nvSpPr>
        <p:spPr/>
        <p:txBody>
          <a:bodyPr/>
          <a:lstStyle/>
          <a:p>
            <a:fld id="{D0C45C65-1D74-4F6C-8019-15CBAFB7EA77}" type="slidenum">
              <a:rPr lang="en-US" smtClean="0"/>
              <a:t>6</a:t>
            </a:fld>
            <a:endParaRPr lang="en-US"/>
          </a:p>
        </p:txBody>
      </p:sp>
    </p:spTree>
    <p:extLst>
      <p:ext uri="{BB962C8B-B14F-4D97-AF65-F5344CB8AC3E}">
        <p14:creationId xmlns:p14="http://schemas.microsoft.com/office/powerpoint/2010/main" val="1443750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going to break into smaller groups and use the breakout rooms to start a discussion.</a:t>
            </a:r>
          </a:p>
        </p:txBody>
      </p:sp>
      <p:sp>
        <p:nvSpPr>
          <p:cNvPr id="4" name="Slide Number Placeholder 3"/>
          <p:cNvSpPr>
            <a:spLocks noGrp="1"/>
          </p:cNvSpPr>
          <p:nvPr>
            <p:ph type="sldNum" sz="quarter" idx="5"/>
          </p:nvPr>
        </p:nvSpPr>
        <p:spPr/>
        <p:txBody>
          <a:bodyPr/>
          <a:lstStyle/>
          <a:p>
            <a:fld id="{D0C45C65-1D74-4F6C-8019-15CBAFB7EA77}" type="slidenum">
              <a:rPr lang="en-US" smtClean="0"/>
              <a:t>7</a:t>
            </a:fld>
            <a:endParaRPr lang="en-US"/>
          </a:p>
        </p:txBody>
      </p:sp>
    </p:spTree>
    <p:extLst>
      <p:ext uri="{BB962C8B-B14F-4D97-AF65-F5344CB8AC3E}">
        <p14:creationId xmlns:p14="http://schemas.microsoft.com/office/powerpoint/2010/main" val="615502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C45C65-1D74-4F6C-8019-15CBAFB7EA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3771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Are there times when you and some of your friends act like a clique?</a:t>
            </a:r>
            <a:endParaRPr lang="en-US" sz="2000" dirty="0"/>
          </a:p>
          <a:p>
            <a:pPr lvl="1"/>
            <a:endParaRPr lang="en-US" dirty="0"/>
          </a:p>
          <a:p>
            <a:pPr lvl="1"/>
            <a:r>
              <a:rPr lang="en-US" dirty="0"/>
              <a:t>What could you change about how you and your friends interact with others?</a:t>
            </a:r>
            <a:endParaRPr lang="en-US" sz="2000" dirty="0"/>
          </a:p>
          <a:p>
            <a:pPr lvl="1"/>
            <a:endParaRPr lang="en-US" dirty="0"/>
          </a:p>
          <a:p>
            <a:pPr lvl="1"/>
            <a:r>
              <a:rPr lang="en-US" dirty="0"/>
              <a:t>What do girls get from cliques?</a:t>
            </a:r>
            <a:endParaRPr lang="en-US" sz="2000"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C45C65-1D74-4F6C-8019-15CBAFB7EA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7006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38C63E6-B578-4BF9-9FDD-2FEF187B8A5A}"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1411653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8C63E6-B578-4BF9-9FDD-2FEF187B8A5A}"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2791971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8C63E6-B578-4BF9-9FDD-2FEF187B8A5A}"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3645492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mp; Full-width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1517954"/>
            <a:ext cx="12192000" cy="5352143"/>
          </a:xfrm>
          <a:prstGeom prst="rect">
            <a:avLst/>
          </a:prstGeom>
        </p:spPr>
        <p:txBody>
          <a:bodyPr/>
          <a:lstStyle>
            <a:lvl1pPr marL="0" indent="0">
              <a:buNone/>
              <a:defRPr/>
            </a:lvl1pPr>
          </a:lstStyle>
          <a:p>
            <a:r>
              <a:rPr lang="en-US" dirty="0"/>
              <a:t>   </a:t>
            </a:r>
          </a:p>
        </p:txBody>
      </p:sp>
      <p:sp>
        <p:nvSpPr>
          <p:cNvPr id="4" name="Slide Number Placeholder 3"/>
          <p:cNvSpPr>
            <a:spLocks noGrp="1"/>
          </p:cNvSpPr>
          <p:nvPr>
            <p:ph type="sldNum" sz="quarter" idx="12"/>
          </p:nvPr>
        </p:nvSpPr>
        <p:spPr>
          <a:ln>
            <a:noFill/>
          </a:ln>
        </p:spPr>
        <p:txBody>
          <a:bodyPr/>
          <a:lstStyle/>
          <a:p>
            <a:fld id="{F8C12AA3-6E81-C746-8BB2-6661939CBDDC}" type="slidenum">
              <a:rPr lang="en-US" smtClean="0"/>
              <a:pPr/>
              <a:t>‹#›</a:t>
            </a:fld>
            <a:endParaRPr lang="en-US" dirty="0"/>
          </a:p>
        </p:txBody>
      </p:sp>
      <p:sp>
        <p:nvSpPr>
          <p:cNvPr id="3" name="Title 2"/>
          <p:cNvSpPr>
            <a:spLocks noGrp="1"/>
          </p:cNvSpPr>
          <p:nvPr>
            <p:ph type="title"/>
          </p:nvPr>
        </p:nvSpPr>
        <p:spPr/>
        <p:txBody>
          <a:bodyPr/>
          <a:lstStyle/>
          <a:p>
            <a:r>
              <a:rPr lang="en-US"/>
              <a:t>Click to edit Master title style</a:t>
            </a:r>
          </a:p>
        </p:txBody>
      </p:sp>
      <p:sp>
        <p:nvSpPr>
          <p:cNvPr id="9" name="Text Placeholder 8"/>
          <p:cNvSpPr>
            <a:spLocks noGrp="1"/>
          </p:cNvSpPr>
          <p:nvPr>
            <p:ph type="body" sz="quarter" idx="13"/>
          </p:nvPr>
        </p:nvSpPr>
        <p:spPr>
          <a:xfrm>
            <a:off x="703931" y="2122314"/>
            <a:ext cx="10721576" cy="4095383"/>
          </a:xfrm>
          <a:solidFill>
            <a:srgbClr val="FFFFFF">
              <a:alpha val="90000"/>
            </a:srgbClr>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p:cNvSpPr/>
          <p:nvPr userDrawn="1"/>
        </p:nvSpPr>
        <p:spPr>
          <a:xfrm>
            <a:off x="1648176" y="-745068"/>
            <a:ext cx="9144000" cy="496711"/>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US" sz="2400" dirty="0">
                <a:latin typeface="Trefoil Sans"/>
              </a:rPr>
              <a:t>TITLE &amp; FULL-WIDTH IMAGE</a:t>
            </a:r>
          </a:p>
        </p:txBody>
      </p:sp>
    </p:spTree>
    <p:extLst>
      <p:ext uri="{BB962C8B-B14F-4D97-AF65-F5344CB8AC3E}">
        <p14:creationId xmlns:p14="http://schemas.microsoft.com/office/powerpoint/2010/main" val="2019664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8C63E6-B578-4BF9-9FDD-2FEF187B8A5A}"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1341051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8C63E6-B578-4BF9-9FDD-2FEF187B8A5A}"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288525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8C63E6-B578-4BF9-9FDD-2FEF187B8A5A}"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1782378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8C63E6-B578-4BF9-9FDD-2FEF187B8A5A}" type="datetimeFigureOut">
              <a:rPr lang="en-US" smtClean="0"/>
              <a:t>5/15/2020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2523976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8C63E6-B578-4BF9-9FDD-2FEF187B8A5A}" type="datetimeFigureOut">
              <a:rPr lang="en-US" smtClean="0"/>
              <a:t>5/15/2020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3943021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8C63E6-B578-4BF9-9FDD-2FEF187B8A5A}" type="datetimeFigureOut">
              <a:rPr lang="en-US" smtClean="0"/>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3130186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8C63E6-B578-4BF9-9FDD-2FEF187B8A5A}"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283767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8C63E6-B578-4BF9-9FDD-2FEF187B8A5A}"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6F3C7D-1583-43B7-B337-3739376B827E}" type="slidenum">
              <a:rPr lang="en-US" smtClean="0"/>
              <a:t>‹#›</a:t>
            </a:fld>
            <a:endParaRPr lang="en-US"/>
          </a:p>
        </p:txBody>
      </p:sp>
    </p:spTree>
    <p:extLst>
      <p:ext uri="{BB962C8B-B14F-4D97-AF65-F5344CB8AC3E}">
        <p14:creationId xmlns:p14="http://schemas.microsoft.com/office/powerpoint/2010/main" val="1591424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8C63E6-B578-4BF9-9FDD-2FEF187B8A5A}" type="datetimeFigureOut">
              <a:rPr lang="en-US" smtClean="0"/>
              <a:t>5/15/2020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6F3C7D-1583-43B7-B337-3739376B827E}" type="slidenum">
              <a:rPr lang="en-US" smtClean="0"/>
              <a:t>‹#›</a:t>
            </a:fld>
            <a:endParaRPr lang="en-US"/>
          </a:p>
        </p:txBody>
      </p:sp>
    </p:spTree>
    <p:extLst>
      <p:ext uri="{BB962C8B-B14F-4D97-AF65-F5344CB8AC3E}">
        <p14:creationId xmlns:p14="http://schemas.microsoft.com/office/powerpoint/2010/main" val="686923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2.emf"/><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1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2.emf"/></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12.xml"/><Relationship Id="rId5" Type="http://schemas.openxmlformats.org/officeDocument/2006/relationships/image" Target="../media/image2.emf"/><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7.xml"/><Relationship Id="rId1" Type="http://schemas.openxmlformats.org/officeDocument/2006/relationships/slideLayout" Target="../slideLayouts/slideLayout12.xml"/><Relationship Id="rId5" Type="http://schemas.microsoft.com/office/2007/relationships/hdphoto" Target="../media/hdphoto2.wdp"/><Relationship Id="rId4" Type="http://schemas.openxmlformats.org/officeDocument/2006/relationships/image" Target="../media/image21.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2.emf"/><Relationship Id="rId5" Type="http://schemas.openxmlformats.org/officeDocument/2006/relationships/image" Target="../media/image22.png"/><Relationship Id="rId4"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8.jpg"/></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emf"/><Relationship Id="rId7" Type="http://schemas.openxmlformats.org/officeDocument/2006/relationships/diagramColors" Target="../diagrams/colors1.xm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81851" y="298594"/>
            <a:ext cx="3418385" cy="1338591"/>
          </a:xfrm>
          <a:prstGeom prst="rect">
            <a:avLst/>
          </a:prstGeom>
        </p:spPr>
      </p:pic>
      <p:pic>
        <p:nvPicPr>
          <p:cNvPr id="8" name="Picture 7"/>
          <p:cNvPicPr>
            <a:picLocks noChangeAspect="1"/>
          </p:cNvPicPr>
          <p:nvPr/>
        </p:nvPicPr>
        <p:blipFill>
          <a:blip r:embed="rId4"/>
          <a:stretch>
            <a:fillRect/>
          </a:stretch>
        </p:blipFill>
        <p:spPr>
          <a:xfrm>
            <a:off x="-14514" y="-116113"/>
            <a:ext cx="382500" cy="7097484"/>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41828" y="345033"/>
            <a:ext cx="1979749" cy="1245712"/>
          </a:xfrm>
          <a:prstGeom prst="rect">
            <a:avLst/>
          </a:prstGeom>
        </p:spPr>
      </p:pic>
      <p:sp>
        <p:nvSpPr>
          <p:cNvPr id="3" name="TextBox 2"/>
          <p:cNvSpPr txBox="1"/>
          <p:nvPr/>
        </p:nvSpPr>
        <p:spPr>
          <a:xfrm>
            <a:off x="1556520" y="1590745"/>
            <a:ext cx="9444446" cy="1569660"/>
          </a:xfrm>
          <a:prstGeom prst="rect">
            <a:avLst/>
          </a:prstGeom>
          <a:noFill/>
        </p:spPr>
        <p:txBody>
          <a:bodyPr wrap="square" rtlCol="0">
            <a:spAutoFit/>
          </a:bodyPr>
          <a:lstStyle/>
          <a:p>
            <a:pPr algn="ctr"/>
            <a:r>
              <a:rPr lang="en-US" sz="4800" dirty="0">
                <a:latin typeface="Trefoil Sans" charset="0"/>
                <a:ea typeface="Trefoil Sans" charset="0"/>
                <a:cs typeface="Trefoil Sans" charset="0"/>
              </a:rPr>
              <a:t>Cadette Amaze Journey</a:t>
            </a:r>
          </a:p>
          <a:p>
            <a:pPr algn="ctr"/>
            <a:r>
              <a:rPr lang="en-US" sz="4800" dirty="0">
                <a:latin typeface="Trefoil Sans" charset="0"/>
                <a:ea typeface="Trefoil Sans" charset="0"/>
                <a:cs typeface="Trefoil Sans" charset="0"/>
              </a:rPr>
              <a:t>Part 2 </a:t>
            </a:r>
          </a:p>
        </p:txBody>
      </p:sp>
      <p:pic>
        <p:nvPicPr>
          <p:cNvPr id="9" name="Picture 8" descr="A drawing of a cartoon character&#10;&#10;Description automatically generated">
            <a:extLst>
              <a:ext uri="{FF2B5EF4-FFF2-40B4-BE49-F238E27FC236}">
                <a16:creationId xmlns:a16="http://schemas.microsoft.com/office/drawing/2014/main" id="{FD80F6A1-A137-4E84-8451-393CE34CE36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31702" y="3492654"/>
            <a:ext cx="8894082" cy="2737110"/>
          </a:xfrm>
          <a:prstGeom prst="rect">
            <a:avLst/>
          </a:prstGeom>
        </p:spPr>
      </p:pic>
    </p:spTree>
    <p:extLst>
      <p:ext uri="{BB962C8B-B14F-4D97-AF65-F5344CB8AC3E}">
        <p14:creationId xmlns:p14="http://schemas.microsoft.com/office/powerpoint/2010/main" val="4240830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n 9">
            <a:extLst>
              <a:ext uri="{FF2B5EF4-FFF2-40B4-BE49-F238E27FC236}">
                <a16:creationId xmlns:a16="http://schemas.microsoft.com/office/drawing/2014/main" id="{BA7D3521-12A3-445E-86D9-40649462AD22}"/>
              </a:ext>
            </a:extLst>
          </p:cNvPr>
          <p:cNvSpPr/>
          <p:nvPr/>
        </p:nvSpPr>
        <p:spPr>
          <a:xfrm>
            <a:off x="1052947" y="815451"/>
            <a:ext cx="4114800" cy="3207327"/>
          </a:xfrm>
          <a:prstGeom prst="su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1E3E3F21-6ACA-4779-9DF0-05242CF3CA42}"/>
              </a:ext>
            </a:extLst>
          </p:cNvPr>
          <p:cNvSpPr/>
          <p:nvPr/>
        </p:nvSpPr>
        <p:spPr>
          <a:xfrm>
            <a:off x="7301345" y="4291915"/>
            <a:ext cx="2216727" cy="2150448"/>
          </a:xfrm>
          <a:prstGeom prst="ellipse">
            <a:avLst/>
          </a:prstGeom>
          <a:solidFill>
            <a:srgbClr val="F9A61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EB91783F-E309-4286-AA7A-147815CDE41E}"/>
              </a:ext>
            </a:extLst>
          </p:cNvPr>
          <p:cNvSpPr/>
          <p:nvPr/>
        </p:nvSpPr>
        <p:spPr>
          <a:xfrm>
            <a:off x="2673928" y="415637"/>
            <a:ext cx="7054614" cy="5708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BE15E26A-52DD-4092-9BE0-B2517C7A7D03}"/>
              </a:ext>
            </a:extLst>
          </p:cNvPr>
          <p:cNvSpPr>
            <a:spLocks noGrp="1"/>
          </p:cNvSpPr>
          <p:nvPr>
            <p:ph type="body" sz="quarter" idx="13"/>
          </p:nvPr>
        </p:nvSpPr>
        <p:spPr>
          <a:xfrm>
            <a:off x="2568693" y="2034651"/>
            <a:ext cx="7054614" cy="2788697"/>
          </a:xfrm>
          <a:noFill/>
        </p:spPr>
        <p:txBody>
          <a:bodyPr>
            <a:normAutofit fontScale="92500"/>
          </a:bodyPr>
          <a:lstStyle/>
          <a:p>
            <a:pPr lvl="0" algn="ctr"/>
            <a:r>
              <a:rPr lang="en-US" sz="4800" dirty="0"/>
              <a:t>What words, phrases, or feelings come to mind when you think about an inclusive circle of belonging or clique?</a:t>
            </a:r>
            <a:endParaRPr lang="en-US" sz="4400" dirty="0"/>
          </a:p>
          <a:p>
            <a:endParaRPr lang="en-US" dirty="0"/>
          </a:p>
        </p:txBody>
      </p:sp>
      <p:pic>
        <p:nvPicPr>
          <p:cNvPr id="7" name="Picture 6">
            <a:extLst>
              <a:ext uri="{FF2B5EF4-FFF2-40B4-BE49-F238E27FC236}">
                <a16:creationId xmlns:a16="http://schemas.microsoft.com/office/drawing/2014/main" id="{777277DC-A47C-4700-8D24-03B272873949}"/>
              </a:ext>
            </a:extLst>
          </p:cNvPr>
          <p:cNvPicPr>
            <a:picLocks noChangeAspect="1"/>
          </p:cNvPicPr>
          <p:nvPr/>
        </p:nvPicPr>
        <p:blipFill>
          <a:blip r:embed="rId3"/>
          <a:stretch>
            <a:fillRect/>
          </a:stretch>
        </p:blipFill>
        <p:spPr>
          <a:xfrm>
            <a:off x="1" y="0"/>
            <a:ext cx="304800" cy="6858000"/>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Tree>
    <p:extLst>
      <p:ext uri="{BB962C8B-B14F-4D97-AF65-F5344CB8AC3E}">
        <p14:creationId xmlns:p14="http://schemas.microsoft.com/office/powerpoint/2010/main" val="3866265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A76D152B-EBDD-41AC-9F58-2A948DB5CB74}"/>
              </a:ext>
            </a:extLst>
          </p:cNvPr>
          <p:cNvSpPr>
            <a:spLocks noGrp="1"/>
          </p:cNvSpPr>
          <p:nvPr>
            <p:ph type="pic" sz="quarter" idx="10"/>
          </p:nvPr>
        </p:nvSpPr>
        <p:spPr/>
      </p:sp>
      <p:sp>
        <p:nvSpPr>
          <p:cNvPr id="3" name="Title 2">
            <a:extLst>
              <a:ext uri="{FF2B5EF4-FFF2-40B4-BE49-F238E27FC236}">
                <a16:creationId xmlns:a16="http://schemas.microsoft.com/office/drawing/2014/main" id="{C4EFB6A5-1813-4EF3-AB58-DE6D488E90C2}"/>
              </a:ext>
            </a:extLst>
          </p:cNvPr>
          <p:cNvSpPr>
            <a:spLocks noGrp="1"/>
          </p:cNvSpPr>
          <p:nvPr>
            <p:ph type="title"/>
          </p:nvPr>
        </p:nvSpPr>
        <p:spPr/>
        <p:txBody>
          <a:bodyPr/>
          <a:lstStyle/>
          <a:p>
            <a:r>
              <a:rPr lang="en-US" dirty="0"/>
              <a:t>Friendship	</a:t>
            </a:r>
          </a:p>
        </p:txBody>
      </p:sp>
      <p:sp>
        <p:nvSpPr>
          <p:cNvPr id="4" name="Text Placeholder 3">
            <a:extLst>
              <a:ext uri="{FF2B5EF4-FFF2-40B4-BE49-F238E27FC236}">
                <a16:creationId xmlns:a16="http://schemas.microsoft.com/office/drawing/2014/main" id="{DED8BE14-9007-483D-8EA7-38F8ACEF6AFF}"/>
              </a:ext>
            </a:extLst>
          </p:cNvPr>
          <p:cNvSpPr>
            <a:spLocks noGrp="1"/>
          </p:cNvSpPr>
          <p:nvPr>
            <p:ph type="body" sz="quarter" idx="13"/>
          </p:nvPr>
        </p:nvSpPr>
        <p:spPr/>
        <p:txBody>
          <a:bodyPr/>
          <a:lstStyle/>
          <a:p>
            <a:r>
              <a:rPr lang="en-US" dirty="0"/>
              <a:t>Take the pictures of your three friends and glue them in your journal.</a:t>
            </a:r>
          </a:p>
          <a:p>
            <a:r>
              <a:rPr lang="en-US" dirty="0"/>
              <a:t>Write how they are important to you and how they help you.</a:t>
            </a:r>
          </a:p>
          <a:p>
            <a:r>
              <a:rPr lang="en-US" dirty="0"/>
              <a:t>Share a special story about them that makes you happy.</a:t>
            </a:r>
          </a:p>
          <a:p>
            <a:endParaRPr lang="en-US" dirty="0"/>
          </a:p>
          <a:p>
            <a:r>
              <a:rPr lang="en-US" dirty="0"/>
              <a:t>Be ready to share at least one thing about a friend.</a:t>
            </a:r>
          </a:p>
        </p:txBody>
      </p:sp>
      <p:pic>
        <p:nvPicPr>
          <p:cNvPr id="6" name="Picture 5">
            <a:extLst>
              <a:ext uri="{FF2B5EF4-FFF2-40B4-BE49-F238E27FC236}">
                <a16:creationId xmlns:a16="http://schemas.microsoft.com/office/drawing/2014/main" id="{47C98EF8-2AE0-46E1-A8E9-72B29D5FA33C}"/>
              </a:ext>
            </a:extLst>
          </p:cNvPr>
          <p:cNvPicPr>
            <a:picLocks noChangeAspect="1"/>
          </p:cNvPicPr>
          <p:nvPr/>
        </p:nvPicPr>
        <p:blipFill>
          <a:blip r:embed="rId2"/>
          <a:stretch>
            <a:fillRect/>
          </a:stretch>
        </p:blipFill>
        <p:spPr>
          <a:xfrm>
            <a:off x="-1" y="-2"/>
            <a:ext cx="320160" cy="6857999"/>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Tree>
    <p:extLst>
      <p:ext uri="{BB962C8B-B14F-4D97-AF65-F5344CB8AC3E}">
        <p14:creationId xmlns:p14="http://schemas.microsoft.com/office/powerpoint/2010/main" val="3558588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1066166F-AADF-4851-A31D-DA82988BC0A8}"/>
              </a:ext>
            </a:extLst>
          </p:cNvPr>
          <p:cNvSpPr/>
          <p:nvPr/>
        </p:nvSpPr>
        <p:spPr>
          <a:xfrm>
            <a:off x="581891" y="374073"/>
            <a:ext cx="3962400" cy="35329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t>Navigating Friendships</a:t>
            </a:r>
          </a:p>
        </p:txBody>
      </p:sp>
      <p:sp>
        <p:nvSpPr>
          <p:cNvPr id="7" name="Pentagon 6">
            <a:extLst>
              <a:ext uri="{FF2B5EF4-FFF2-40B4-BE49-F238E27FC236}">
                <a16:creationId xmlns:a16="http://schemas.microsoft.com/office/drawing/2014/main" id="{3C47B535-BCCE-497F-983F-D19FBB3F3CEF}"/>
              </a:ext>
            </a:extLst>
          </p:cNvPr>
          <p:cNvSpPr/>
          <p:nvPr/>
        </p:nvSpPr>
        <p:spPr>
          <a:xfrm>
            <a:off x="7135091" y="152399"/>
            <a:ext cx="3228109" cy="2701637"/>
          </a:xfrm>
          <a:prstGeom prst="pentagon">
            <a:avLst/>
          </a:prstGeom>
          <a:solidFill>
            <a:srgbClr val="F9A61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Are you a good friend?</a:t>
            </a:r>
          </a:p>
        </p:txBody>
      </p:sp>
      <p:sp>
        <p:nvSpPr>
          <p:cNvPr id="8" name="Heart 7">
            <a:extLst>
              <a:ext uri="{FF2B5EF4-FFF2-40B4-BE49-F238E27FC236}">
                <a16:creationId xmlns:a16="http://schemas.microsoft.com/office/drawing/2014/main" id="{279E2654-FC16-4112-92DA-AE88A96D0983}"/>
              </a:ext>
            </a:extLst>
          </p:cNvPr>
          <p:cNvSpPr/>
          <p:nvPr/>
        </p:nvSpPr>
        <p:spPr>
          <a:xfrm>
            <a:off x="8035636" y="3131127"/>
            <a:ext cx="3574473" cy="2881746"/>
          </a:xfrm>
          <a:prstGeom prst="heart">
            <a:avLst/>
          </a:prstGeom>
          <a:solidFill>
            <a:srgbClr val="EA118D"/>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dirty="0"/>
          </a:p>
          <a:p>
            <a:pPr algn="ctr"/>
            <a:r>
              <a:rPr lang="en-US" sz="2400" dirty="0"/>
              <a:t>Do you have something in common with someone else here today?</a:t>
            </a:r>
          </a:p>
        </p:txBody>
      </p:sp>
      <p:sp>
        <p:nvSpPr>
          <p:cNvPr id="9" name="Speech Bubble: Rectangle with Corners Rounded 8">
            <a:extLst>
              <a:ext uri="{FF2B5EF4-FFF2-40B4-BE49-F238E27FC236}">
                <a16:creationId xmlns:a16="http://schemas.microsoft.com/office/drawing/2014/main" id="{847B06A5-0B43-4D7D-8178-F03F80B3DCDA}"/>
              </a:ext>
            </a:extLst>
          </p:cNvPr>
          <p:cNvSpPr/>
          <p:nvPr/>
        </p:nvSpPr>
        <p:spPr>
          <a:xfrm>
            <a:off x="4447309" y="2854036"/>
            <a:ext cx="3103418" cy="2701637"/>
          </a:xfrm>
          <a:prstGeom prst="wedgeRoundRectCallout">
            <a:avLst/>
          </a:prstGeom>
          <a:solidFill>
            <a:srgbClr val="00AE5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t>Got any good gossip?</a:t>
            </a:r>
          </a:p>
        </p:txBody>
      </p:sp>
      <p:pic>
        <p:nvPicPr>
          <p:cNvPr id="6" name="Picture 5">
            <a:extLst>
              <a:ext uri="{FF2B5EF4-FFF2-40B4-BE49-F238E27FC236}">
                <a16:creationId xmlns:a16="http://schemas.microsoft.com/office/drawing/2014/main" id="{968AA7D4-80EB-458B-892B-F1DE3C776888}"/>
              </a:ext>
            </a:extLst>
          </p:cNvPr>
          <p:cNvPicPr>
            <a:picLocks noChangeAspect="1"/>
          </p:cNvPicPr>
          <p:nvPr/>
        </p:nvPicPr>
        <p:blipFill>
          <a:blip r:embed="rId3"/>
          <a:stretch>
            <a:fillRect/>
          </a:stretch>
        </p:blipFill>
        <p:spPr>
          <a:xfrm>
            <a:off x="-14514" y="-116113"/>
            <a:ext cx="382500" cy="7097484"/>
          </a:xfrm>
          <a:prstGeom prst="rect">
            <a:avLst/>
          </a:prstGeom>
        </p:spPr>
      </p:pic>
      <p:sp>
        <p:nvSpPr>
          <p:cNvPr id="2" name="TextBox 1">
            <a:extLst>
              <a:ext uri="{FF2B5EF4-FFF2-40B4-BE49-F238E27FC236}">
                <a16:creationId xmlns:a16="http://schemas.microsoft.com/office/drawing/2014/main" id="{826247F8-B876-4923-B62F-00BE99721C12}"/>
              </a:ext>
            </a:extLst>
          </p:cNvPr>
          <p:cNvSpPr txBox="1"/>
          <p:nvPr/>
        </p:nvSpPr>
        <p:spPr>
          <a:xfrm>
            <a:off x="748145" y="5056909"/>
            <a:ext cx="3574473" cy="646331"/>
          </a:xfrm>
          <a:prstGeom prst="rect">
            <a:avLst/>
          </a:prstGeom>
          <a:noFill/>
        </p:spPr>
        <p:txBody>
          <a:bodyPr wrap="square" rtlCol="0">
            <a:spAutoFit/>
          </a:bodyPr>
          <a:lstStyle/>
          <a:p>
            <a:r>
              <a:rPr lang="en-US" dirty="0"/>
              <a:t>Just for kick starting thinking</a:t>
            </a:r>
          </a:p>
          <a:p>
            <a:endParaRPr lang="en-US" dirty="0"/>
          </a:p>
        </p:txBody>
      </p:sp>
    </p:spTree>
    <p:extLst>
      <p:ext uri="{BB962C8B-B14F-4D97-AF65-F5344CB8AC3E}">
        <p14:creationId xmlns:p14="http://schemas.microsoft.com/office/powerpoint/2010/main" val="4233603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36101E1-1A1D-42D8-B30E-97EBCC81EB21}"/>
              </a:ext>
            </a:extLst>
          </p:cNvPr>
          <p:cNvSpPr/>
          <p:nvPr/>
        </p:nvSpPr>
        <p:spPr>
          <a:xfrm rot="799533">
            <a:off x="588817" y="3135023"/>
            <a:ext cx="11208327" cy="26323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D69BE45-111D-47FB-BBAC-359EC5FC24AB}"/>
              </a:ext>
            </a:extLst>
          </p:cNvPr>
          <p:cNvSpPr/>
          <p:nvPr/>
        </p:nvSpPr>
        <p:spPr>
          <a:xfrm>
            <a:off x="4017818" y="840616"/>
            <a:ext cx="4350327" cy="11083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91BE2F0-3BFE-4F88-A7A4-670E71E8E3A4}"/>
              </a:ext>
            </a:extLst>
          </p:cNvPr>
          <p:cNvSpPr txBox="1"/>
          <p:nvPr/>
        </p:nvSpPr>
        <p:spPr>
          <a:xfrm>
            <a:off x="4253345" y="1071632"/>
            <a:ext cx="4572000" cy="646331"/>
          </a:xfrm>
          <a:prstGeom prst="rect">
            <a:avLst/>
          </a:prstGeom>
          <a:noFill/>
        </p:spPr>
        <p:txBody>
          <a:bodyPr wrap="square" rtlCol="0">
            <a:spAutoFit/>
          </a:bodyPr>
          <a:lstStyle/>
          <a:p>
            <a:r>
              <a:rPr lang="en-US" sz="3600" dirty="0"/>
              <a:t>What really matters?</a:t>
            </a:r>
          </a:p>
        </p:txBody>
      </p:sp>
      <p:sp>
        <p:nvSpPr>
          <p:cNvPr id="8" name="Oval 7">
            <a:extLst>
              <a:ext uri="{FF2B5EF4-FFF2-40B4-BE49-F238E27FC236}">
                <a16:creationId xmlns:a16="http://schemas.microsoft.com/office/drawing/2014/main" id="{9A66EF6F-88A8-402E-9B1A-A74CFF51B5D2}"/>
              </a:ext>
            </a:extLst>
          </p:cNvPr>
          <p:cNvSpPr/>
          <p:nvPr/>
        </p:nvSpPr>
        <p:spPr>
          <a:xfrm>
            <a:off x="1014453" y="2750991"/>
            <a:ext cx="2933805" cy="2064328"/>
          </a:xfrm>
          <a:prstGeom prst="ellipse">
            <a:avLst/>
          </a:prstGeom>
          <a:solidFill>
            <a:srgbClr val="EC008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To you?</a:t>
            </a:r>
          </a:p>
        </p:txBody>
      </p:sp>
      <p:sp>
        <p:nvSpPr>
          <p:cNvPr id="9" name="Oval 8">
            <a:extLst>
              <a:ext uri="{FF2B5EF4-FFF2-40B4-BE49-F238E27FC236}">
                <a16:creationId xmlns:a16="http://schemas.microsoft.com/office/drawing/2014/main" id="{D52EB0DB-1EF9-4349-AB68-0B8F78747021}"/>
              </a:ext>
            </a:extLst>
          </p:cNvPr>
          <p:cNvSpPr/>
          <p:nvPr/>
        </p:nvSpPr>
        <p:spPr>
          <a:xfrm>
            <a:off x="8669019" y="1654360"/>
            <a:ext cx="3007576" cy="2064328"/>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To your friends?</a:t>
            </a:r>
          </a:p>
        </p:txBody>
      </p:sp>
      <p:sp>
        <p:nvSpPr>
          <p:cNvPr id="2" name="Rectangle: Rounded Corners 1">
            <a:extLst>
              <a:ext uri="{FF2B5EF4-FFF2-40B4-BE49-F238E27FC236}">
                <a16:creationId xmlns:a16="http://schemas.microsoft.com/office/drawing/2014/main" id="{15515551-1A05-4FC7-83C5-A9892A3C68E3}"/>
              </a:ext>
            </a:extLst>
          </p:cNvPr>
          <p:cNvSpPr/>
          <p:nvPr/>
        </p:nvSpPr>
        <p:spPr>
          <a:xfrm>
            <a:off x="4253345" y="4156363"/>
            <a:ext cx="4211784" cy="2064328"/>
          </a:xfrm>
          <a:prstGeom prst="roundRect">
            <a:avLst/>
          </a:prstGeom>
          <a:solidFill>
            <a:srgbClr val="E8920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Write down five qualities that you think make a good friend.</a:t>
            </a:r>
          </a:p>
        </p:txBody>
      </p:sp>
      <p:pic>
        <p:nvPicPr>
          <p:cNvPr id="11" name="Graphic 10" descr="Woman">
            <a:extLst>
              <a:ext uri="{FF2B5EF4-FFF2-40B4-BE49-F238E27FC236}">
                <a16:creationId xmlns:a16="http://schemas.microsoft.com/office/drawing/2014/main" id="{F74C33C6-4C04-4677-B356-3DDC528133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56702" y="1948980"/>
            <a:ext cx="914400" cy="914400"/>
          </a:xfrm>
          <a:prstGeom prst="rect">
            <a:avLst/>
          </a:prstGeom>
        </p:spPr>
      </p:pic>
      <p:pic>
        <p:nvPicPr>
          <p:cNvPr id="13" name="Graphic 12" descr="Group of women">
            <a:extLst>
              <a:ext uri="{FF2B5EF4-FFF2-40B4-BE49-F238E27FC236}">
                <a16:creationId xmlns:a16="http://schemas.microsoft.com/office/drawing/2014/main" id="{BFB9CB7B-52BC-4C31-BA80-9DD28B94208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50581" y="3433805"/>
            <a:ext cx="914400" cy="914400"/>
          </a:xfrm>
          <a:prstGeom prst="rect">
            <a:avLst/>
          </a:prstGeom>
        </p:spPr>
      </p:pic>
      <p:pic>
        <p:nvPicPr>
          <p:cNvPr id="14" name="Picture 13">
            <a:extLst>
              <a:ext uri="{FF2B5EF4-FFF2-40B4-BE49-F238E27FC236}">
                <a16:creationId xmlns:a16="http://schemas.microsoft.com/office/drawing/2014/main" id="{9DC54C66-0832-4BD5-A031-85DAD615A13F}"/>
              </a:ext>
            </a:extLst>
          </p:cNvPr>
          <p:cNvPicPr>
            <a:picLocks noChangeAspect="1"/>
          </p:cNvPicPr>
          <p:nvPr/>
        </p:nvPicPr>
        <p:blipFill>
          <a:blip r:embed="rId7"/>
          <a:stretch>
            <a:fillRect/>
          </a:stretch>
        </p:blipFill>
        <p:spPr>
          <a:xfrm>
            <a:off x="-14514" y="-116113"/>
            <a:ext cx="382500" cy="7097484"/>
          </a:xfrm>
          <a:prstGeom prst="rect">
            <a:avLst/>
          </a:prstGeom>
        </p:spPr>
      </p:pic>
    </p:spTree>
    <p:extLst>
      <p:ext uri="{BB962C8B-B14F-4D97-AF65-F5344CB8AC3E}">
        <p14:creationId xmlns:p14="http://schemas.microsoft.com/office/powerpoint/2010/main" val="4118236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35196A8-646D-42F4-80DB-BA37977E0D99}"/>
              </a:ext>
            </a:extLst>
          </p:cNvPr>
          <p:cNvSpPr>
            <a:spLocks noGrp="1"/>
          </p:cNvSpPr>
          <p:nvPr>
            <p:ph type="body" sz="quarter" idx="13"/>
          </p:nvPr>
        </p:nvSpPr>
        <p:spPr>
          <a:xfrm>
            <a:off x="5927092" y="3585252"/>
            <a:ext cx="2247087" cy="399213"/>
          </a:xfrm>
        </p:spPr>
        <p:txBody>
          <a:bodyPr>
            <a:normAutofit fontScale="92500" lnSpcReduction="20000"/>
          </a:bodyPr>
          <a:lstStyle/>
          <a:p>
            <a:r>
              <a:rPr lang="en-US" dirty="0"/>
              <a:t>Honesty</a:t>
            </a:r>
          </a:p>
        </p:txBody>
      </p:sp>
      <p:sp>
        <p:nvSpPr>
          <p:cNvPr id="5" name="Text Placeholder 3">
            <a:extLst>
              <a:ext uri="{FF2B5EF4-FFF2-40B4-BE49-F238E27FC236}">
                <a16:creationId xmlns:a16="http://schemas.microsoft.com/office/drawing/2014/main" id="{6C693408-1995-4896-B568-FA0797362A88}"/>
              </a:ext>
            </a:extLst>
          </p:cNvPr>
          <p:cNvSpPr txBox="1">
            <a:spLocks/>
          </p:cNvSpPr>
          <p:nvPr/>
        </p:nvSpPr>
        <p:spPr>
          <a:xfrm>
            <a:off x="5927094" y="2826326"/>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Loyalty</a:t>
            </a:r>
          </a:p>
        </p:txBody>
      </p:sp>
      <p:sp>
        <p:nvSpPr>
          <p:cNvPr id="6" name="Text Placeholder 3">
            <a:extLst>
              <a:ext uri="{FF2B5EF4-FFF2-40B4-BE49-F238E27FC236}">
                <a16:creationId xmlns:a16="http://schemas.microsoft.com/office/drawing/2014/main" id="{C09FBA25-A008-41F8-9B53-201432E3FBA4}"/>
              </a:ext>
            </a:extLst>
          </p:cNvPr>
          <p:cNvSpPr txBox="1">
            <a:spLocks/>
          </p:cNvSpPr>
          <p:nvPr/>
        </p:nvSpPr>
        <p:spPr>
          <a:xfrm>
            <a:off x="5927093" y="1883712"/>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Popularity</a:t>
            </a:r>
          </a:p>
        </p:txBody>
      </p:sp>
      <p:sp>
        <p:nvSpPr>
          <p:cNvPr id="7" name="Text Placeholder 3">
            <a:extLst>
              <a:ext uri="{FF2B5EF4-FFF2-40B4-BE49-F238E27FC236}">
                <a16:creationId xmlns:a16="http://schemas.microsoft.com/office/drawing/2014/main" id="{CFD89F75-7FF7-40FC-8F51-A18C3B8B2314}"/>
              </a:ext>
            </a:extLst>
          </p:cNvPr>
          <p:cNvSpPr txBox="1">
            <a:spLocks/>
          </p:cNvSpPr>
          <p:nvPr/>
        </p:nvSpPr>
        <p:spPr>
          <a:xfrm>
            <a:off x="2951016" y="1739499"/>
            <a:ext cx="2743200" cy="423345"/>
          </a:xfrm>
          <a:prstGeom prst="rect">
            <a:avLst/>
          </a:prstGeom>
          <a:solidFill>
            <a:srgbClr val="FFFFFF">
              <a:alpha val="90000"/>
            </a:srgbClr>
          </a:solid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Race/Ethnicity</a:t>
            </a:r>
          </a:p>
        </p:txBody>
      </p:sp>
      <p:sp>
        <p:nvSpPr>
          <p:cNvPr id="8" name="Text Placeholder 3">
            <a:extLst>
              <a:ext uri="{FF2B5EF4-FFF2-40B4-BE49-F238E27FC236}">
                <a16:creationId xmlns:a16="http://schemas.microsoft.com/office/drawing/2014/main" id="{E7CA56F9-80D1-4486-AFB8-7A6FC1EF665E}"/>
              </a:ext>
            </a:extLst>
          </p:cNvPr>
          <p:cNvSpPr txBox="1">
            <a:spLocks/>
          </p:cNvSpPr>
          <p:nvPr/>
        </p:nvSpPr>
        <p:spPr>
          <a:xfrm>
            <a:off x="9072075" y="4527868"/>
            <a:ext cx="2690434" cy="399212"/>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Spiritual Beliefs</a:t>
            </a:r>
          </a:p>
        </p:txBody>
      </p:sp>
      <p:sp>
        <p:nvSpPr>
          <p:cNvPr id="9" name="Text Placeholder 3">
            <a:extLst>
              <a:ext uri="{FF2B5EF4-FFF2-40B4-BE49-F238E27FC236}">
                <a16:creationId xmlns:a16="http://schemas.microsoft.com/office/drawing/2014/main" id="{733BF780-CB9F-4730-B07A-4348D2132A62}"/>
              </a:ext>
            </a:extLst>
          </p:cNvPr>
          <p:cNvSpPr txBox="1">
            <a:spLocks/>
          </p:cNvSpPr>
          <p:nvPr/>
        </p:nvSpPr>
        <p:spPr>
          <a:xfrm>
            <a:off x="9199418" y="3585252"/>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Attitude</a:t>
            </a:r>
          </a:p>
        </p:txBody>
      </p:sp>
      <p:sp>
        <p:nvSpPr>
          <p:cNvPr id="10" name="Text Placeholder 3">
            <a:extLst>
              <a:ext uri="{FF2B5EF4-FFF2-40B4-BE49-F238E27FC236}">
                <a16:creationId xmlns:a16="http://schemas.microsoft.com/office/drawing/2014/main" id="{8C59ADAC-7C7A-4C98-BE13-35AAFDFC1AB8}"/>
              </a:ext>
            </a:extLst>
          </p:cNvPr>
          <p:cNvSpPr txBox="1">
            <a:spLocks/>
          </p:cNvSpPr>
          <p:nvPr/>
        </p:nvSpPr>
        <p:spPr>
          <a:xfrm>
            <a:off x="9199418" y="2826327"/>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Rich</a:t>
            </a:r>
          </a:p>
        </p:txBody>
      </p:sp>
      <p:sp>
        <p:nvSpPr>
          <p:cNvPr id="11" name="Text Placeholder 3">
            <a:extLst>
              <a:ext uri="{FF2B5EF4-FFF2-40B4-BE49-F238E27FC236}">
                <a16:creationId xmlns:a16="http://schemas.microsoft.com/office/drawing/2014/main" id="{93564A3B-92A5-4A00-B53B-FAFFB9A60E1C}"/>
              </a:ext>
            </a:extLst>
          </p:cNvPr>
          <p:cNvSpPr txBox="1">
            <a:spLocks/>
          </p:cNvSpPr>
          <p:nvPr/>
        </p:nvSpPr>
        <p:spPr>
          <a:xfrm>
            <a:off x="9199417" y="1875501"/>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Intelligence</a:t>
            </a:r>
          </a:p>
        </p:txBody>
      </p:sp>
      <p:sp>
        <p:nvSpPr>
          <p:cNvPr id="12" name="Text Placeholder 3">
            <a:extLst>
              <a:ext uri="{FF2B5EF4-FFF2-40B4-BE49-F238E27FC236}">
                <a16:creationId xmlns:a16="http://schemas.microsoft.com/office/drawing/2014/main" id="{351ADAD8-712C-46F2-9B89-7E914D6256C6}"/>
              </a:ext>
            </a:extLst>
          </p:cNvPr>
          <p:cNvSpPr txBox="1">
            <a:spLocks/>
          </p:cNvSpPr>
          <p:nvPr/>
        </p:nvSpPr>
        <p:spPr>
          <a:xfrm>
            <a:off x="9199416" y="932885"/>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Appearance</a:t>
            </a:r>
          </a:p>
        </p:txBody>
      </p:sp>
      <p:sp>
        <p:nvSpPr>
          <p:cNvPr id="13" name="Text Placeholder 3">
            <a:extLst>
              <a:ext uri="{FF2B5EF4-FFF2-40B4-BE49-F238E27FC236}">
                <a16:creationId xmlns:a16="http://schemas.microsoft.com/office/drawing/2014/main" id="{31A39420-E35A-49AD-AC1C-DACA555AE405}"/>
              </a:ext>
            </a:extLst>
          </p:cNvPr>
          <p:cNvSpPr txBox="1">
            <a:spLocks/>
          </p:cNvSpPr>
          <p:nvPr/>
        </p:nvSpPr>
        <p:spPr>
          <a:xfrm>
            <a:off x="2951018" y="4527866"/>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Similar</a:t>
            </a:r>
          </a:p>
        </p:txBody>
      </p:sp>
      <p:sp>
        <p:nvSpPr>
          <p:cNvPr id="14" name="Text Placeholder 3">
            <a:extLst>
              <a:ext uri="{FF2B5EF4-FFF2-40B4-BE49-F238E27FC236}">
                <a16:creationId xmlns:a16="http://schemas.microsoft.com/office/drawing/2014/main" id="{A640D5D0-6843-4668-BEB5-526F7E6E2EA1}"/>
              </a:ext>
            </a:extLst>
          </p:cNvPr>
          <p:cNvSpPr txBox="1">
            <a:spLocks/>
          </p:cNvSpPr>
          <p:nvPr/>
        </p:nvSpPr>
        <p:spPr>
          <a:xfrm>
            <a:off x="2951018" y="5470480"/>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Confident</a:t>
            </a:r>
          </a:p>
        </p:txBody>
      </p:sp>
      <p:sp>
        <p:nvSpPr>
          <p:cNvPr id="15" name="Text Placeholder 3">
            <a:extLst>
              <a:ext uri="{FF2B5EF4-FFF2-40B4-BE49-F238E27FC236}">
                <a16:creationId xmlns:a16="http://schemas.microsoft.com/office/drawing/2014/main" id="{B829D587-8716-46DB-A90D-87A834FCF756}"/>
              </a:ext>
            </a:extLst>
          </p:cNvPr>
          <p:cNvSpPr txBox="1">
            <a:spLocks/>
          </p:cNvSpPr>
          <p:nvPr/>
        </p:nvSpPr>
        <p:spPr>
          <a:xfrm>
            <a:off x="9072075" y="5478694"/>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Friendly</a:t>
            </a:r>
          </a:p>
        </p:txBody>
      </p:sp>
      <p:sp>
        <p:nvSpPr>
          <p:cNvPr id="16" name="Text Placeholder 3">
            <a:extLst>
              <a:ext uri="{FF2B5EF4-FFF2-40B4-BE49-F238E27FC236}">
                <a16:creationId xmlns:a16="http://schemas.microsoft.com/office/drawing/2014/main" id="{37A5C70A-A928-42CA-B3E2-0E0A5A4EDAB1}"/>
              </a:ext>
            </a:extLst>
          </p:cNvPr>
          <p:cNvSpPr txBox="1">
            <a:spLocks/>
          </p:cNvSpPr>
          <p:nvPr/>
        </p:nvSpPr>
        <p:spPr>
          <a:xfrm>
            <a:off x="5927092" y="988306"/>
            <a:ext cx="2247087" cy="399213"/>
          </a:xfrm>
          <a:prstGeom prst="rect">
            <a:avLst/>
          </a:prstGeom>
          <a:solidFill>
            <a:srgbClr val="FFFFFF">
              <a:alpha val="90000"/>
            </a:srgbClr>
          </a:solidFill>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Neighborhood</a:t>
            </a:r>
          </a:p>
        </p:txBody>
      </p:sp>
      <p:sp>
        <p:nvSpPr>
          <p:cNvPr id="17" name="Text Placeholder 3">
            <a:extLst>
              <a:ext uri="{FF2B5EF4-FFF2-40B4-BE49-F238E27FC236}">
                <a16:creationId xmlns:a16="http://schemas.microsoft.com/office/drawing/2014/main" id="{129ECD5E-0537-4893-A86B-1ACA8E9BF1AE}"/>
              </a:ext>
            </a:extLst>
          </p:cNvPr>
          <p:cNvSpPr txBox="1">
            <a:spLocks/>
          </p:cNvSpPr>
          <p:nvPr/>
        </p:nvSpPr>
        <p:spPr>
          <a:xfrm>
            <a:off x="5927093" y="5470481"/>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Understands</a:t>
            </a:r>
          </a:p>
        </p:txBody>
      </p:sp>
      <p:sp>
        <p:nvSpPr>
          <p:cNvPr id="18" name="Text Placeholder 3">
            <a:extLst>
              <a:ext uri="{FF2B5EF4-FFF2-40B4-BE49-F238E27FC236}">
                <a16:creationId xmlns:a16="http://schemas.microsoft.com/office/drawing/2014/main" id="{57D07C1A-059E-449C-98F6-EF0817629DDC}"/>
              </a:ext>
            </a:extLst>
          </p:cNvPr>
          <p:cNvSpPr txBox="1">
            <a:spLocks/>
          </p:cNvSpPr>
          <p:nvPr/>
        </p:nvSpPr>
        <p:spPr>
          <a:xfrm>
            <a:off x="5927093" y="4527866"/>
            <a:ext cx="2247087" cy="399213"/>
          </a:xfrm>
          <a:prstGeom prst="rect">
            <a:avLst/>
          </a:prstGeom>
          <a:solidFill>
            <a:srgbClr val="FFFFFF">
              <a:alpha val="90000"/>
            </a:srgbClr>
          </a:solidFill>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Fun to be with</a:t>
            </a:r>
          </a:p>
        </p:txBody>
      </p:sp>
      <p:sp>
        <p:nvSpPr>
          <p:cNvPr id="19" name="Text Placeholder 3">
            <a:extLst>
              <a:ext uri="{FF2B5EF4-FFF2-40B4-BE49-F238E27FC236}">
                <a16:creationId xmlns:a16="http://schemas.microsoft.com/office/drawing/2014/main" id="{D8492105-92DC-4BF5-9C65-872EB6D88391}"/>
              </a:ext>
            </a:extLst>
          </p:cNvPr>
          <p:cNvSpPr txBox="1">
            <a:spLocks/>
          </p:cNvSpPr>
          <p:nvPr/>
        </p:nvSpPr>
        <p:spPr>
          <a:xfrm>
            <a:off x="2951016" y="2646217"/>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Trustworthy</a:t>
            </a:r>
          </a:p>
        </p:txBody>
      </p:sp>
      <p:sp>
        <p:nvSpPr>
          <p:cNvPr id="20" name="Text Placeholder 3">
            <a:extLst>
              <a:ext uri="{FF2B5EF4-FFF2-40B4-BE49-F238E27FC236}">
                <a16:creationId xmlns:a16="http://schemas.microsoft.com/office/drawing/2014/main" id="{CA5BDDC6-94EE-4A51-9CA4-9E2CC4FCBF56}"/>
              </a:ext>
            </a:extLst>
          </p:cNvPr>
          <p:cNvSpPr txBox="1">
            <a:spLocks/>
          </p:cNvSpPr>
          <p:nvPr/>
        </p:nvSpPr>
        <p:spPr>
          <a:xfrm>
            <a:off x="2951017" y="3585251"/>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Accepting</a:t>
            </a:r>
          </a:p>
        </p:txBody>
      </p:sp>
      <p:sp>
        <p:nvSpPr>
          <p:cNvPr id="21" name="Text Placeholder 3">
            <a:extLst>
              <a:ext uri="{FF2B5EF4-FFF2-40B4-BE49-F238E27FC236}">
                <a16:creationId xmlns:a16="http://schemas.microsoft.com/office/drawing/2014/main" id="{79B9A9B7-3235-4DFF-9129-098915F819C7}"/>
              </a:ext>
            </a:extLst>
          </p:cNvPr>
          <p:cNvSpPr txBox="1">
            <a:spLocks/>
          </p:cNvSpPr>
          <p:nvPr/>
        </p:nvSpPr>
        <p:spPr>
          <a:xfrm>
            <a:off x="2951016" y="993947"/>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Optimistic</a:t>
            </a:r>
          </a:p>
        </p:txBody>
      </p:sp>
      <p:sp>
        <p:nvSpPr>
          <p:cNvPr id="22" name="Text Placeholder 3">
            <a:extLst>
              <a:ext uri="{FF2B5EF4-FFF2-40B4-BE49-F238E27FC236}">
                <a16:creationId xmlns:a16="http://schemas.microsoft.com/office/drawing/2014/main" id="{C14147ED-3BCC-4A9C-935A-ECFC05187BBD}"/>
              </a:ext>
            </a:extLst>
          </p:cNvPr>
          <p:cNvSpPr txBox="1">
            <a:spLocks/>
          </p:cNvSpPr>
          <p:nvPr/>
        </p:nvSpPr>
        <p:spPr>
          <a:xfrm>
            <a:off x="339435" y="3585251"/>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Caring</a:t>
            </a:r>
          </a:p>
        </p:txBody>
      </p:sp>
      <p:sp>
        <p:nvSpPr>
          <p:cNvPr id="23" name="Text Placeholder 3">
            <a:extLst>
              <a:ext uri="{FF2B5EF4-FFF2-40B4-BE49-F238E27FC236}">
                <a16:creationId xmlns:a16="http://schemas.microsoft.com/office/drawing/2014/main" id="{D863880E-6401-4A6D-BA4C-D67EDA7AD775}"/>
              </a:ext>
            </a:extLst>
          </p:cNvPr>
          <p:cNvSpPr txBox="1">
            <a:spLocks/>
          </p:cNvSpPr>
          <p:nvPr/>
        </p:nvSpPr>
        <p:spPr>
          <a:xfrm>
            <a:off x="339436" y="4529413"/>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Athletic</a:t>
            </a:r>
          </a:p>
        </p:txBody>
      </p:sp>
      <p:sp>
        <p:nvSpPr>
          <p:cNvPr id="24" name="Text Placeholder 3">
            <a:extLst>
              <a:ext uri="{FF2B5EF4-FFF2-40B4-BE49-F238E27FC236}">
                <a16:creationId xmlns:a16="http://schemas.microsoft.com/office/drawing/2014/main" id="{C1CA4632-2E7C-4316-B6C5-B33C15FCD1B0}"/>
              </a:ext>
            </a:extLst>
          </p:cNvPr>
          <p:cNvSpPr txBox="1">
            <a:spLocks/>
          </p:cNvSpPr>
          <p:nvPr/>
        </p:nvSpPr>
        <p:spPr>
          <a:xfrm>
            <a:off x="339437" y="5470479"/>
            <a:ext cx="2247087" cy="399213"/>
          </a:xfrm>
          <a:prstGeom prst="rect">
            <a:avLst/>
          </a:prstGeom>
          <a:solidFill>
            <a:srgbClr val="FFFFFF">
              <a:alpha val="90000"/>
            </a:srgb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Courageous</a:t>
            </a:r>
          </a:p>
        </p:txBody>
      </p:sp>
      <p:pic>
        <p:nvPicPr>
          <p:cNvPr id="27" name="Picture 26" descr="A picture containing drawing&#10;&#10;Description automatically generated">
            <a:extLst>
              <a:ext uri="{FF2B5EF4-FFF2-40B4-BE49-F238E27FC236}">
                <a16:creationId xmlns:a16="http://schemas.microsoft.com/office/drawing/2014/main" id="{56B22CAC-1573-4557-8440-930B6377D0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9428" y="610154"/>
            <a:ext cx="2441588" cy="2929906"/>
          </a:xfrm>
          <a:prstGeom prst="rect">
            <a:avLst/>
          </a:prstGeom>
        </p:spPr>
      </p:pic>
      <p:pic>
        <p:nvPicPr>
          <p:cNvPr id="28" name="Picture 27">
            <a:extLst>
              <a:ext uri="{FF2B5EF4-FFF2-40B4-BE49-F238E27FC236}">
                <a16:creationId xmlns:a16="http://schemas.microsoft.com/office/drawing/2014/main" id="{FA588A45-655A-451B-AC26-6ACCEAC9AE6E}"/>
              </a:ext>
            </a:extLst>
          </p:cNvPr>
          <p:cNvPicPr>
            <a:picLocks noChangeAspect="1"/>
          </p:cNvPicPr>
          <p:nvPr/>
        </p:nvPicPr>
        <p:blipFill>
          <a:blip r:embed="rId4"/>
          <a:stretch>
            <a:fillRect/>
          </a:stretch>
        </p:blipFill>
        <p:spPr>
          <a:xfrm>
            <a:off x="-14514" y="-116113"/>
            <a:ext cx="382500" cy="7097484"/>
          </a:xfrm>
          <a:prstGeom prst="rect">
            <a:avLst/>
          </a:prstGeom>
        </p:spPr>
      </p:pic>
    </p:spTree>
    <p:extLst>
      <p:ext uri="{BB962C8B-B14F-4D97-AF65-F5344CB8AC3E}">
        <p14:creationId xmlns:p14="http://schemas.microsoft.com/office/powerpoint/2010/main" val="2583669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E977336-0794-42A1-A7A3-78A1500DF720}"/>
              </a:ext>
            </a:extLst>
          </p:cNvPr>
          <p:cNvSpPr>
            <a:spLocks noGrp="1"/>
          </p:cNvSpPr>
          <p:nvPr>
            <p:ph type="body" sz="quarter" idx="13"/>
          </p:nvPr>
        </p:nvSpPr>
        <p:spPr>
          <a:xfrm>
            <a:off x="532074" y="293514"/>
            <a:ext cx="11127851" cy="5414559"/>
          </a:xfrm>
        </p:spPr>
        <p:txBody>
          <a:bodyPr/>
          <a:lstStyle/>
          <a:p>
            <a:r>
              <a:rPr lang="en-US" dirty="0"/>
              <a:t>Did you ever feel pressured to do one thing when your gut tells you to do another?  Is your gut normally right?  This is a common obstacle in a friendship.  Many times it can be a good thing to be challenged and pushed out of your comfort zone by friends.  Then there is that time that just doesn't feel right.  What should you do?</a:t>
            </a:r>
          </a:p>
          <a:p>
            <a:endParaRPr lang="en-US" dirty="0"/>
          </a:p>
          <a:p>
            <a:r>
              <a:rPr lang="en-US" dirty="0"/>
              <a:t>Ask yourself some questions:</a:t>
            </a:r>
          </a:p>
          <a:p>
            <a:pPr marL="914400" lvl="1" indent="-457200">
              <a:buFont typeface="+mj-lt"/>
              <a:buAutoNum type="arabicPeriod"/>
            </a:pPr>
            <a:r>
              <a:rPr lang="en-US" dirty="0"/>
              <a:t>Will I get hurt, physically or emotionally? </a:t>
            </a:r>
          </a:p>
          <a:p>
            <a:pPr marL="914400" lvl="1" indent="-457200">
              <a:buFont typeface="+mj-lt"/>
              <a:buAutoNum type="arabicPeriod"/>
            </a:pPr>
            <a:r>
              <a:rPr lang="en-US" dirty="0"/>
              <a:t>Will someone else get hurt?</a:t>
            </a:r>
          </a:p>
          <a:p>
            <a:pPr marL="914400" lvl="1" indent="-457200">
              <a:buFont typeface="+mj-lt"/>
              <a:buAutoNum type="arabicPeriod"/>
            </a:pPr>
            <a:r>
              <a:rPr lang="en-US" dirty="0"/>
              <a:t>How will I feel afterwards?</a:t>
            </a:r>
          </a:p>
          <a:p>
            <a:pPr marL="914400" lvl="1" indent="-457200">
              <a:buFont typeface="+mj-lt"/>
              <a:buAutoNum type="arabicPeriod"/>
            </a:pPr>
            <a:endParaRPr lang="en-US" dirty="0"/>
          </a:p>
        </p:txBody>
      </p:sp>
      <p:sp>
        <p:nvSpPr>
          <p:cNvPr id="7" name="Oval 6">
            <a:extLst>
              <a:ext uri="{FF2B5EF4-FFF2-40B4-BE49-F238E27FC236}">
                <a16:creationId xmlns:a16="http://schemas.microsoft.com/office/drawing/2014/main" id="{D6E01E77-AF0D-4FA2-ABD3-06751F67BD06}"/>
              </a:ext>
            </a:extLst>
          </p:cNvPr>
          <p:cNvSpPr/>
          <p:nvPr/>
        </p:nvSpPr>
        <p:spPr>
          <a:xfrm>
            <a:off x="7204364" y="4710545"/>
            <a:ext cx="3713018" cy="1614055"/>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pic>
        <p:nvPicPr>
          <p:cNvPr id="6" name="Picture 5" descr="A picture containing drawing&#10;&#10;Description automatically generated">
            <a:extLst>
              <a:ext uri="{FF2B5EF4-FFF2-40B4-BE49-F238E27FC236}">
                <a16:creationId xmlns:a16="http://schemas.microsoft.com/office/drawing/2014/main" id="{ED3B0D26-981D-44F4-AA6F-240EC8B2DA75}"/>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5273" b="89844" l="9722" r="89931">
                        <a14:foregroundMark x1="36458" y1="32617" x2="36458" y2="32617"/>
                        <a14:foregroundMark x1="65278" y1="28320" x2="65278" y2="28320"/>
                        <a14:foregroundMark x1="65972" y1="29688" x2="65972" y2="29688"/>
                        <a14:foregroundMark x1="45833" y1="5273" x2="45833" y2="5273"/>
                      </a14:backgroundRemoval>
                    </a14:imgEffect>
                  </a14:imgLayer>
                </a14:imgProps>
              </a:ext>
              <a:ext uri="{28A0092B-C50C-407E-A947-70E740481C1C}">
                <a14:useLocalDpi xmlns:a14="http://schemas.microsoft.com/office/drawing/2010/main" val="0"/>
              </a:ext>
            </a:extLst>
          </a:blip>
          <a:stretch>
            <a:fillRect/>
          </a:stretch>
        </p:blipFill>
        <p:spPr>
          <a:xfrm>
            <a:off x="7689273" y="2137450"/>
            <a:ext cx="2355272" cy="4187150"/>
          </a:xfrm>
          <a:prstGeom prst="rect">
            <a:avLst/>
          </a:prstGeom>
        </p:spPr>
      </p:pic>
      <p:pic>
        <p:nvPicPr>
          <p:cNvPr id="8" name="Picture 7">
            <a:extLst>
              <a:ext uri="{FF2B5EF4-FFF2-40B4-BE49-F238E27FC236}">
                <a16:creationId xmlns:a16="http://schemas.microsoft.com/office/drawing/2014/main" id="{FAF8E297-EF21-45F1-9670-B330457E08E5}"/>
              </a:ext>
            </a:extLst>
          </p:cNvPr>
          <p:cNvPicPr>
            <a:picLocks noChangeAspect="1"/>
          </p:cNvPicPr>
          <p:nvPr/>
        </p:nvPicPr>
        <p:blipFill>
          <a:blip r:embed="rId5"/>
          <a:stretch>
            <a:fillRect/>
          </a:stretch>
        </p:blipFill>
        <p:spPr>
          <a:xfrm>
            <a:off x="-14514" y="-116113"/>
            <a:ext cx="382500" cy="7097484"/>
          </a:xfrm>
          <a:prstGeom prst="rect">
            <a:avLst/>
          </a:prstGeom>
        </p:spPr>
      </p:pic>
    </p:spTree>
    <p:extLst>
      <p:ext uri="{BB962C8B-B14F-4D97-AF65-F5344CB8AC3E}">
        <p14:creationId xmlns:p14="http://schemas.microsoft.com/office/powerpoint/2010/main" val="3394009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335F4AA7-175E-4F9B-B795-48366D48A1C4}"/>
              </a:ext>
            </a:extLst>
          </p:cNvPr>
          <p:cNvSpPr>
            <a:spLocks noGrp="1"/>
          </p:cNvSpPr>
          <p:nvPr>
            <p:ph type="title"/>
          </p:nvPr>
        </p:nvSpPr>
        <p:spPr>
          <a:xfrm>
            <a:off x="594360" y="637125"/>
            <a:ext cx="3802276" cy="5256371"/>
          </a:xfrm>
        </p:spPr>
        <p:txBody>
          <a:bodyPr vert="horz" lIns="91440" tIns="45720" rIns="91440" bIns="45720" rtlCol="0" anchor="ctr">
            <a:normAutofit/>
          </a:bodyPr>
          <a:lstStyle/>
          <a:p>
            <a:r>
              <a:rPr lang="en-US" sz="4800" kern="1200">
                <a:solidFill>
                  <a:schemeClr val="tx1"/>
                </a:solidFill>
                <a:latin typeface="+mj-lt"/>
                <a:ea typeface="+mj-ea"/>
                <a:cs typeface="+mj-cs"/>
              </a:rPr>
              <a:t>Break Outs	</a:t>
            </a:r>
          </a:p>
        </p:txBody>
      </p:sp>
      <p:graphicFrame>
        <p:nvGraphicFramePr>
          <p:cNvPr id="6" name="Text Placeholder 3">
            <a:extLst>
              <a:ext uri="{FF2B5EF4-FFF2-40B4-BE49-F238E27FC236}">
                <a16:creationId xmlns:a16="http://schemas.microsoft.com/office/drawing/2014/main" id="{75A5B944-6313-418E-9B9E-B600F2B376AB}"/>
              </a:ext>
            </a:extLst>
          </p:cNvPr>
          <p:cNvGraphicFramePr/>
          <p:nvPr>
            <p:extLst>
              <p:ext uri="{D42A27DB-BD31-4B8C-83A1-F6EECF244321}">
                <p14:modId xmlns:p14="http://schemas.microsoft.com/office/powerpoint/2010/main" val="382990739"/>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03680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9F7395D-5AB5-4BB9-88B5-980D4E247CC9}"/>
              </a:ext>
            </a:extLst>
          </p:cNvPr>
          <p:cNvSpPr txBox="1"/>
          <p:nvPr/>
        </p:nvSpPr>
        <p:spPr>
          <a:xfrm>
            <a:off x="367986" y="1600999"/>
            <a:ext cx="8049490" cy="461665"/>
          </a:xfrm>
          <a:prstGeom prst="rect">
            <a:avLst/>
          </a:prstGeom>
          <a:solidFill>
            <a:schemeClr val="bg1"/>
          </a:solidFill>
        </p:spPr>
        <p:txBody>
          <a:bodyPr wrap="square" rtlCol="0">
            <a:spAutoFit/>
          </a:bodyPr>
          <a:lstStyle/>
          <a:p>
            <a:r>
              <a:rPr lang="en-US" sz="2400" dirty="0"/>
              <a:t>A time when my impression of someone was very wrong was…</a:t>
            </a:r>
            <a:endParaRPr lang="en-US" sz="2400" dirty="0">
              <a:latin typeface="Trefoil Sans"/>
            </a:endParaRPr>
          </a:p>
        </p:txBody>
      </p:sp>
      <p:sp>
        <p:nvSpPr>
          <p:cNvPr id="7" name="TextBox 6">
            <a:extLst>
              <a:ext uri="{FF2B5EF4-FFF2-40B4-BE49-F238E27FC236}">
                <a16:creationId xmlns:a16="http://schemas.microsoft.com/office/drawing/2014/main" id="{62C5C349-F766-475F-9F02-5C5194901908}"/>
              </a:ext>
            </a:extLst>
          </p:cNvPr>
          <p:cNvSpPr txBox="1"/>
          <p:nvPr/>
        </p:nvSpPr>
        <p:spPr>
          <a:xfrm>
            <a:off x="367986" y="4459701"/>
            <a:ext cx="8058248" cy="478090"/>
          </a:xfrm>
          <a:prstGeom prst="rect">
            <a:avLst/>
          </a:prstGeom>
          <a:solidFill>
            <a:schemeClr val="bg1"/>
          </a:solidFill>
        </p:spPr>
        <p:txBody>
          <a:bodyPr wrap="square" rtlCol="0">
            <a:spAutoFit/>
          </a:bodyPr>
          <a:lstStyle/>
          <a:p>
            <a:r>
              <a:rPr lang="en-US" sz="2400" dirty="0"/>
              <a:t>The nicest thing someone has ever done for me is…</a:t>
            </a:r>
            <a:endParaRPr lang="en-US" sz="2400" dirty="0">
              <a:latin typeface="Trefoil Sans"/>
            </a:endParaRPr>
          </a:p>
        </p:txBody>
      </p:sp>
      <p:sp>
        <p:nvSpPr>
          <p:cNvPr id="8" name="TextBox 7">
            <a:extLst>
              <a:ext uri="{FF2B5EF4-FFF2-40B4-BE49-F238E27FC236}">
                <a16:creationId xmlns:a16="http://schemas.microsoft.com/office/drawing/2014/main" id="{463051AC-5AA0-4840-BBDA-EE8344B30E12}"/>
              </a:ext>
            </a:extLst>
          </p:cNvPr>
          <p:cNvSpPr txBox="1"/>
          <p:nvPr/>
        </p:nvSpPr>
        <p:spPr>
          <a:xfrm>
            <a:off x="4271700" y="3024659"/>
            <a:ext cx="7920300" cy="461665"/>
          </a:xfrm>
          <a:prstGeom prst="rect">
            <a:avLst/>
          </a:prstGeom>
          <a:solidFill>
            <a:schemeClr val="tx1"/>
          </a:solidFill>
        </p:spPr>
        <p:txBody>
          <a:bodyPr wrap="square" rtlCol="0">
            <a:spAutoFit/>
          </a:bodyPr>
          <a:lstStyle/>
          <a:p>
            <a:r>
              <a:rPr lang="en-US" sz="2400" dirty="0">
                <a:solidFill>
                  <a:schemeClr val="bg1"/>
                </a:solidFill>
              </a:rPr>
              <a:t>Two words people use to describe me are…</a:t>
            </a:r>
            <a:endParaRPr lang="en-US" sz="2400" dirty="0">
              <a:solidFill>
                <a:schemeClr val="bg1"/>
              </a:solidFill>
              <a:latin typeface="Trefoil Sans"/>
            </a:endParaRPr>
          </a:p>
        </p:txBody>
      </p:sp>
      <p:sp>
        <p:nvSpPr>
          <p:cNvPr id="9" name="TextBox 8">
            <a:extLst>
              <a:ext uri="{FF2B5EF4-FFF2-40B4-BE49-F238E27FC236}">
                <a16:creationId xmlns:a16="http://schemas.microsoft.com/office/drawing/2014/main" id="{165B384B-BBC4-460B-8A5B-E4CEFF05D075}"/>
              </a:ext>
            </a:extLst>
          </p:cNvPr>
          <p:cNvSpPr txBox="1"/>
          <p:nvPr/>
        </p:nvSpPr>
        <p:spPr>
          <a:xfrm>
            <a:off x="4178899" y="1107469"/>
            <a:ext cx="8013100" cy="461665"/>
          </a:xfrm>
          <a:prstGeom prst="rect">
            <a:avLst/>
          </a:prstGeom>
          <a:solidFill>
            <a:schemeClr val="tx1"/>
          </a:solidFill>
        </p:spPr>
        <p:txBody>
          <a:bodyPr wrap="square" rtlCol="0">
            <a:spAutoFit/>
          </a:bodyPr>
          <a:lstStyle/>
          <a:p>
            <a:r>
              <a:rPr lang="en-US" sz="2400" dirty="0">
                <a:solidFill>
                  <a:schemeClr val="bg1"/>
                </a:solidFill>
              </a:rPr>
              <a:t>Before people get to know me, they assume I…</a:t>
            </a:r>
            <a:endParaRPr lang="en-US" sz="2400" dirty="0">
              <a:solidFill>
                <a:schemeClr val="bg1"/>
              </a:solidFill>
              <a:latin typeface="Trefoil Sans"/>
            </a:endParaRPr>
          </a:p>
        </p:txBody>
      </p:sp>
      <p:sp>
        <p:nvSpPr>
          <p:cNvPr id="10" name="TextBox 9">
            <a:extLst>
              <a:ext uri="{FF2B5EF4-FFF2-40B4-BE49-F238E27FC236}">
                <a16:creationId xmlns:a16="http://schemas.microsoft.com/office/drawing/2014/main" id="{61C68F5E-32D4-485B-8D87-12960F7FE276}"/>
              </a:ext>
            </a:extLst>
          </p:cNvPr>
          <p:cNvSpPr txBox="1"/>
          <p:nvPr/>
        </p:nvSpPr>
        <p:spPr>
          <a:xfrm>
            <a:off x="376744" y="6294935"/>
            <a:ext cx="8049490" cy="461665"/>
          </a:xfrm>
          <a:prstGeom prst="rect">
            <a:avLst/>
          </a:prstGeom>
          <a:solidFill>
            <a:schemeClr val="bg1"/>
          </a:solidFill>
        </p:spPr>
        <p:txBody>
          <a:bodyPr wrap="square" rtlCol="0">
            <a:spAutoFit/>
          </a:bodyPr>
          <a:lstStyle/>
          <a:p>
            <a:r>
              <a:rPr lang="en-US" sz="2400" dirty="0"/>
              <a:t>The funniest thing that ever happened to me was…</a:t>
            </a:r>
            <a:endParaRPr lang="en-US" sz="2400" dirty="0">
              <a:latin typeface="Trefoil Sans"/>
            </a:endParaRPr>
          </a:p>
        </p:txBody>
      </p:sp>
      <p:sp>
        <p:nvSpPr>
          <p:cNvPr id="11" name="TextBox 10">
            <a:extLst>
              <a:ext uri="{FF2B5EF4-FFF2-40B4-BE49-F238E27FC236}">
                <a16:creationId xmlns:a16="http://schemas.microsoft.com/office/drawing/2014/main" id="{45A0FF77-D587-4EC0-805D-313335264532}"/>
              </a:ext>
            </a:extLst>
          </p:cNvPr>
          <p:cNvSpPr txBox="1"/>
          <p:nvPr/>
        </p:nvSpPr>
        <p:spPr>
          <a:xfrm>
            <a:off x="376744" y="5399061"/>
            <a:ext cx="8040732" cy="465039"/>
          </a:xfrm>
          <a:prstGeom prst="rect">
            <a:avLst/>
          </a:prstGeom>
          <a:solidFill>
            <a:schemeClr val="bg1"/>
          </a:solidFill>
        </p:spPr>
        <p:txBody>
          <a:bodyPr wrap="square" rtlCol="0">
            <a:spAutoFit/>
          </a:bodyPr>
          <a:lstStyle/>
          <a:p>
            <a:r>
              <a:rPr lang="en-US" sz="2400" dirty="0"/>
              <a:t>My biggest fear is…</a:t>
            </a:r>
            <a:endParaRPr lang="en-US" sz="2400" dirty="0">
              <a:latin typeface="Trefoil Sans"/>
            </a:endParaRPr>
          </a:p>
        </p:txBody>
      </p:sp>
      <p:sp>
        <p:nvSpPr>
          <p:cNvPr id="12" name="TextBox 11">
            <a:extLst>
              <a:ext uri="{FF2B5EF4-FFF2-40B4-BE49-F238E27FC236}">
                <a16:creationId xmlns:a16="http://schemas.microsoft.com/office/drawing/2014/main" id="{4EF5F351-9042-4208-B17D-6C063EFA5816}"/>
              </a:ext>
            </a:extLst>
          </p:cNvPr>
          <p:cNvSpPr txBox="1"/>
          <p:nvPr/>
        </p:nvSpPr>
        <p:spPr>
          <a:xfrm>
            <a:off x="4328111" y="5848380"/>
            <a:ext cx="7863889" cy="458901"/>
          </a:xfrm>
          <a:prstGeom prst="rect">
            <a:avLst/>
          </a:prstGeom>
          <a:solidFill>
            <a:schemeClr val="tx1"/>
          </a:solidFill>
        </p:spPr>
        <p:txBody>
          <a:bodyPr wrap="square" rtlCol="0">
            <a:spAutoFit/>
          </a:bodyPr>
          <a:lstStyle/>
          <a:p>
            <a:r>
              <a:rPr lang="en-US" sz="2400" dirty="0">
                <a:solidFill>
                  <a:schemeClr val="bg1"/>
                </a:solidFill>
              </a:rPr>
              <a:t>The first thing I notice about someone new is…</a:t>
            </a:r>
            <a:endParaRPr lang="en-US" sz="2400" dirty="0">
              <a:solidFill>
                <a:schemeClr val="bg1"/>
              </a:solidFill>
              <a:latin typeface="Trefoil Sans"/>
            </a:endParaRPr>
          </a:p>
        </p:txBody>
      </p:sp>
      <p:sp>
        <p:nvSpPr>
          <p:cNvPr id="13" name="TextBox 12">
            <a:extLst>
              <a:ext uri="{FF2B5EF4-FFF2-40B4-BE49-F238E27FC236}">
                <a16:creationId xmlns:a16="http://schemas.microsoft.com/office/drawing/2014/main" id="{6F1605D3-AA1D-48A2-96A4-2D2202B7CC78}"/>
              </a:ext>
            </a:extLst>
          </p:cNvPr>
          <p:cNvSpPr txBox="1"/>
          <p:nvPr/>
        </p:nvSpPr>
        <p:spPr>
          <a:xfrm>
            <a:off x="367986" y="624406"/>
            <a:ext cx="8013100" cy="467636"/>
          </a:xfrm>
          <a:prstGeom prst="rect">
            <a:avLst/>
          </a:prstGeom>
          <a:solidFill>
            <a:schemeClr val="bg1"/>
          </a:solidFill>
        </p:spPr>
        <p:txBody>
          <a:bodyPr wrap="square" rtlCol="0">
            <a:spAutoFit/>
          </a:bodyPr>
          <a:lstStyle/>
          <a:p>
            <a:r>
              <a:rPr lang="en-US" sz="2400" dirty="0"/>
              <a:t>Only a few other people know that I…</a:t>
            </a:r>
            <a:endParaRPr lang="en-US" sz="2400" dirty="0">
              <a:latin typeface="Trefoil Sans"/>
            </a:endParaRPr>
          </a:p>
        </p:txBody>
      </p:sp>
      <p:sp>
        <p:nvSpPr>
          <p:cNvPr id="14" name="TextBox 13">
            <a:extLst>
              <a:ext uri="{FF2B5EF4-FFF2-40B4-BE49-F238E27FC236}">
                <a16:creationId xmlns:a16="http://schemas.microsoft.com/office/drawing/2014/main" id="{0C71EDFC-B490-4C58-97CD-CA3FCEC6998A}"/>
              </a:ext>
            </a:extLst>
          </p:cNvPr>
          <p:cNvSpPr txBox="1"/>
          <p:nvPr/>
        </p:nvSpPr>
        <p:spPr>
          <a:xfrm>
            <a:off x="4178899" y="2094516"/>
            <a:ext cx="8013101" cy="461665"/>
          </a:xfrm>
          <a:prstGeom prst="rect">
            <a:avLst/>
          </a:prstGeom>
          <a:solidFill>
            <a:schemeClr val="tx1"/>
          </a:solidFill>
        </p:spPr>
        <p:txBody>
          <a:bodyPr wrap="square" rtlCol="0">
            <a:spAutoFit/>
          </a:bodyPr>
          <a:lstStyle/>
          <a:p>
            <a:r>
              <a:rPr lang="en-US" sz="2400" dirty="0">
                <a:solidFill>
                  <a:schemeClr val="bg1"/>
                </a:solidFill>
              </a:rPr>
              <a:t>My family made me proud when…</a:t>
            </a:r>
            <a:endParaRPr lang="en-US" sz="2400" dirty="0">
              <a:solidFill>
                <a:schemeClr val="bg1"/>
              </a:solidFill>
              <a:latin typeface="Trefoil Sans"/>
            </a:endParaRPr>
          </a:p>
        </p:txBody>
      </p:sp>
      <p:sp>
        <p:nvSpPr>
          <p:cNvPr id="15" name="TextBox 14">
            <a:extLst>
              <a:ext uri="{FF2B5EF4-FFF2-40B4-BE49-F238E27FC236}">
                <a16:creationId xmlns:a16="http://schemas.microsoft.com/office/drawing/2014/main" id="{B9B28E8A-6313-446F-986A-9FA99E337472}"/>
              </a:ext>
            </a:extLst>
          </p:cNvPr>
          <p:cNvSpPr txBox="1"/>
          <p:nvPr/>
        </p:nvSpPr>
        <p:spPr>
          <a:xfrm>
            <a:off x="376744" y="2544905"/>
            <a:ext cx="8049490" cy="461665"/>
          </a:xfrm>
          <a:prstGeom prst="rect">
            <a:avLst/>
          </a:prstGeom>
          <a:solidFill>
            <a:schemeClr val="bg1"/>
          </a:solidFill>
        </p:spPr>
        <p:txBody>
          <a:bodyPr wrap="square" rtlCol="0">
            <a:spAutoFit/>
          </a:bodyPr>
          <a:lstStyle/>
          <a:p>
            <a:r>
              <a:rPr lang="en-US" sz="2400" dirty="0"/>
              <a:t>The first thing I hope other notice about me when we meet is…</a:t>
            </a:r>
            <a:endParaRPr lang="en-US" sz="2400" dirty="0">
              <a:latin typeface="Trefoil Sans"/>
            </a:endParaRPr>
          </a:p>
        </p:txBody>
      </p:sp>
      <p:sp>
        <p:nvSpPr>
          <p:cNvPr id="16" name="TextBox 15">
            <a:extLst>
              <a:ext uri="{FF2B5EF4-FFF2-40B4-BE49-F238E27FC236}">
                <a16:creationId xmlns:a16="http://schemas.microsoft.com/office/drawing/2014/main" id="{C4B63342-6224-4F6B-9139-68D9B77DC8B5}"/>
              </a:ext>
            </a:extLst>
          </p:cNvPr>
          <p:cNvSpPr txBox="1"/>
          <p:nvPr/>
        </p:nvSpPr>
        <p:spPr>
          <a:xfrm>
            <a:off x="367986" y="3514131"/>
            <a:ext cx="8049490" cy="461665"/>
          </a:xfrm>
          <a:prstGeom prst="rect">
            <a:avLst/>
          </a:prstGeom>
          <a:solidFill>
            <a:schemeClr val="bg1"/>
          </a:solidFill>
        </p:spPr>
        <p:txBody>
          <a:bodyPr wrap="square" rtlCol="0">
            <a:spAutoFit/>
          </a:bodyPr>
          <a:lstStyle/>
          <a:p>
            <a:r>
              <a:rPr lang="en-US" sz="2400" dirty="0"/>
              <a:t>My favorite song or book is…</a:t>
            </a:r>
            <a:endParaRPr lang="en-US" sz="2400" dirty="0">
              <a:latin typeface="Trefoil Sans"/>
            </a:endParaRPr>
          </a:p>
        </p:txBody>
      </p:sp>
      <p:sp>
        <p:nvSpPr>
          <p:cNvPr id="17" name="TextBox 16">
            <a:extLst>
              <a:ext uri="{FF2B5EF4-FFF2-40B4-BE49-F238E27FC236}">
                <a16:creationId xmlns:a16="http://schemas.microsoft.com/office/drawing/2014/main" id="{8D4F0842-35E9-4F20-B885-7860841D7510}"/>
              </a:ext>
            </a:extLst>
          </p:cNvPr>
          <p:cNvSpPr txBox="1"/>
          <p:nvPr/>
        </p:nvSpPr>
        <p:spPr>
          <a:xfrm>
            <a:off x="4178898" y="152226"/>
            <a:ext cx="8013101" cy="471338"/>
          </a:xfrm>
          <a:prstGeom prst="rect">
            <a:avLst/>
          </a:prstGeom>
          <a:solidFill>
            <a:schemeClr val="tx1"/>
          </a:solidFill>
        </p:spPr>
        <p:txBody>
          <a:bodyPr wrap="square" rtlCol="0">
            <a:spAutoFit/>
          </a:bodyPr>
          <a:lstStyle/>
          <a:p>
            <a:r>
              <a:rPr lang="en-US" sz="2400" dirty="0">
                <a:solidFill>
                  <a:schemeClr val="bg1"/>
                </a:solidFill>
              </a:rPr>
              <a:t>If I could excel at only one sport, it would be…</a:t>
            </a:r>
            <a:endParaRPr lang="en-US" sz="2400" dirty="0">
              <a:solidFill>
                <a:schemeClr val="bg1"/>
              </a:solidFill>
              <a:latin typeface="Trefoil Sans"/>
            </a:endParaRPr>
          </a:p>
        </p:txBody>
      </p:sp>
      <p:sp>
        <p:nvSpPr>
          <p:cNvPr id="18" name="TextBox 17">
            <a:extLst>
              <a:ext uri="{FF2B5EF4-FFF2-40B4-BE49-F238E27FC236}">
                <a16:creationId xmlns:a16="http://schemas.microsoft.com/office/drawing/2014/main" id="{9946CCB0-B5DF-44A1-A3A4-26C4FD465E32}"/>
              </a:ext>
            </a:extLst>
          </p:cNvPr>
          <p:cNvSpPr txBox="1"/>
          <p:nvPr/>
        </p:nvSpPr>
        <p:spPr>
          <a:xfrm>
            <a:off x="4271700" y="4943536"/>
            <a:ext cx="7920300" cy="461665"/>
          </a:xfrm>
          <a:prstGeom prst="rect">
            <a:avLst/>
          </a:prstGeom>
          <a:solidFill>
            <a:schemeClr val="tx1"/>
          </a:solidFill>
        </p:spPr>
        <p:txBody>
          <a:bodyPr wrap="square" rtlCol="0">
            <a:spAutoFit/>
          </a:bodyPr>
          <a:lstStyle/>
          <a:p>
            <a:r>
              <a:rPr lang="en-US" sz="2400" dirty="0">
                <a:solidFill>
                  <a:schemeClr val="bg1"/>
                </a:solidFill>
              </a:rPr>
              <a:t>If I could have only one artistic talent, it would be… </a:t>
            </a:r>
            <a:endParaRPr lang="en-US" sz="2400" dirty="0">
              <a:solidFill>
                <a:schemeClr val="bg1"/>
              </a:solidFill>
              <a:latin typeface="Trefoil Sans"/>
            </a:endParaRPr>
          </a:p>
        </p:txBody>
      </p:sp>
      <p:sp>
        <p:nvSpPr>
          <p:cNvPr id="19" name="Rectangle 18">
            <a:extLst>
              <a:ext uri="{FF2B5EF4-FFF2-40B4-BE49-F238E27FC236}">
                <a16:creationId xmlns:a16="http://schemas.microsoft.com/office/drawing/2014/main" id="{0E3D8AC7-B64A-43C9-8A3D-C7C4F8DB6D19}"/>
              </a:ext>
            </a:extLst>
          </p:cNvPr>
          <p:cNvSpPr/>
          <p:nvPr/>
        </p:nvSpPr>
        <p:spPr>
          <a:xfrm>
            <a:off x="4271700" y="3960076"/>
            <a:ext cx="7906445" cy="461665"/>
          </a:xfrm>
          <a:prstGeom prst="rect">
            <a:avLst/>
          </a:prstGeom>
          <a:solidFill>
            <a:schemeClr val="tx1"/>
          </a:solidFill>
        </p:spPr>
        <p:txBody>
          <a:bodyPr wrap="square">
            <a:spAutoFit/>
          </a:bodyPr>
          <a:lstStyle/>
          <a:p>
            <a:r>
              <a:rPr lang="en-US" sz="2400" dirty="0">
                <a:solidFill>
                  <a:schemeClr val="bg1"/>
                </a:solidFill>
              </a:rPr>
              <a:t>Three qualities a leader should have are…</a:t>
            </a:r>
            <a:endParaRPr lang="en-US" dirty="0">
              <a:solidFill>
                <a:schemeClr val="bg1"/>
              </a:solidFill>
            </a:endParaRPr>
          </a:p>
        </p:txBody>
      </p:sp>
      <p:pic>
        <p:nvPicPr>
          <p:cNvPr id="22" name="Picture 21">
            <a:extLst>
              <a:ext uri="{FF2B5EF4-FFF2-40B4-BE49-F238E27FC236}">
                <a16:creationId xmlns:a16="http://schemas.microsoft.com/office/drawing/2014/main" id="{EF9D9750-B86B-4C20-AF82-18D9C17D423E}"/>
              </a:ext>
            </a:extLst>
          </p:cNvPr>
          <p:cNvPicPr>
            <a:picLocks noChangeAspect="1"/>
          </p:cNvPicPr>
          <p:nvPr/>
        </p:nvPicPr>
        <p:blipFill>
          <a:blip r:embed="rId3"/>
          <a:stretch>
            <a:fillRect/>
          </a:stretch>
        </p:blipFill>
        <p:spPr>
          <a:xfrm>
            <a:off x="-14514" y="-116113"/>
            <a:ext cx="382500" cy="7097484"/>
          </a:xfrm>
          <a:prstGeom prst="rect">
            <a:avLst/>
          </a:prstGeom>
        </p:spPr>
      </p:pic>
      <p:sp>
        <p:nvSpPr>
          <p:cNvPr id="26" name="TextBox 25">
            <a:extLst>
              <a:ext uri="{FF2B5EF4-FFF2-40B4-BE49-F238E27FC236}">
                <a16:creationId xmlns:a16="http://schemas.microsoft.com/office/drawing/2014/main" id="{662A5B9A-0887-45F2-BFDB-491A63C0E6EF}"/>
              </a:ext>
            </a:extLst>
          </p:cNvPr>
          <p:cNvSpPr txBox="1"/>
          <p:nvPr/>
        </p:nvSpPr>
        <p:spPr>
          <a:xfrm>
            <a:off x="750486" y="550719"/>
            <a:ext cx="11302969" cy="6555641"/>
          </a:xfrm>
          <a:prstGeom prst="rect">
            <a:avLst/>
          </a:prstGeom>
          <a:solidFill>
            <a:srgbClr val="7030A0"/>
          </a:solidFill>
        </p:spPr>
        <p:txBody>
          <a:bodyPr wrap="square" rtlCol="0">
            <a:spAutoFit/>
          </a:bodyPr>
          <a:lstStyle/>
          <a:p>
            <a:pPr algn="ctr"/>
            <a:endParaRPr lang="en-US" sz="2800" b="1" dirty="0">
              <a:solidFill>
                <a:schemeClr val="bg1"/>
              </a:solidFill>
            </a:endParaRPr>
          </a:p>
          <a:p>
            <a:pPr algn="ctr"/>
            <a:r>
              <a:rPr lang="en-US" sz="2800" b="1" dirty="0">
                <a:solidFill>
                  <a:schemeClr val="bg1"/>
                </a:solidFill>
              </a:rPr>
              <a:t>Beneath the surface is a game where everyone wins.</a:t>
            </a:r>
          </a:p>
          <a:p>
            <a:pPr algn="ctr"/>
            <a:endParaRPr lang="en-US" sz="2800" b="1" dirty="0">
              <a:solidFill>
                <a:schemeClr val="bg1"/>
              </a:solidFill>
            </a:endParaRPr>
          </a:p>
          <a:p>
            <a:pPr algn="ctr"/>
            <a:r>
              <a:rPr lang="en-US" sz="2800" b="1" dirty="0">
                <a:solidFill>
                  <a:schemeClr val="bg1"/>
                </a:solidFill>
              </a:rPr>
              <a:t>Choose at least two questions and write them down in your journal.</a:t>
            </a:r>
          </a:p>
          <a:p>
            <a:pPr algn="ctr"/>
            <a:endParaRPr lang="en-US" sz="2800" b="1" dirty="0">
              <a:solidFill>
                <a:schemeClr val="bg1"/>
              </a:solidFill>
            </a:endParaRPr>
          </a:p>
          <a:p>
            <a:pPr algn="ctr"/>
            <a:r>
              <a:rPr lang="en-US" sz="2800" b="1" dirty="0">
                <a:solidFill>
                  <a:schemeClr val="bg1"/>
                </a:solidFill>
              </a:rPr>
              <a:t>Answer the questions.</a:t>
            </a:r>
          </a:p>
          <a:p>
            <a:pPr algn="ctr"/>
            <a:r>
              <a:rPr lang="en-US" sz="2800" b="1" dirty="0">
                <a:solidFill>
                  <a:schemeClr val="bg1"/>
                </a:solidFill>
              </a:rPr>
              <a:t>Be prepared to share one answer.  </a:t>
            </a:r>
          </a:p>
          <a:p>
            <a:pPr algn="ctr"/>
            <a:endParaRPr lang="en-US" sz="2800" b="1" dirty="0">
              <a:solidFill>
                <a:schemeClr val="bg1"/>
              </a:solidFill>
            </a:endParaRPr>
          </a:p>
          <a:p>
            <a:pPr algn="ctr"/>
            <a:r>
              <a:rPr lang="en-US" sz="2800" b="1" dirty="0">
                <a:solidFill>
                  <a:schemeClr val="bg1"/>
                </a:solidFill>
              </a:rPr>
              <a:t>Remember we ask everyone to share, but if you cannot it is OK.  </a:t>
            </a:r>
          </a:p>
          <a:p>
            <a:pPr algn="ctr"/>
            <a:r>
              <a:rPr lang="en-US" sz="2800" b="1" dirty="0">
                <a:solidFill>
                  <a:schemeClr val="bg1"/>
                </a:solidFill>
              </a:rPr>
              <a:t>Type something in the chat.  </a:t>
            </a:r>
          </a:p>
          <a:p>
            <a:pPr algn="ctr"/>
            <a:r>
              <a:rPr lang="en-US" sz="2800" b="1" dirty="0">
                <a:solidFill>
                  <a:schemeClr val="bg1"/>
                </a:solidFill>
              </a:rPr>
              <a:t>But please use your courage and unmute. </a:t>
            </a:r>
          </a:p>
          <a:p>
            <a:pPr algn="ctr"/>
            <a:r>
              <a:rPr lang="en-US" sz="2800" b="1" dirty="0">
                <a:solidFill>
                  <a:schemeClr val="bg1"/>
                </a:solidFill>
              </a:rPr>
              <a:t>No one is judging. </a:t>
            </a:r>
          </a:p>
          <a:p>
            <a:pPr algn="ctr"/>
            <a:endParaRPr lang="en-US" sz="2800" b="1" dirty="0">
              <a:solidFill>
                <a:schemeClr val="bg1"/>
              </a:solidFill>
            </a:endParaRPr>
          </a:p>
          <a:p>
            <a:pPr algn="ctr"/>
            <a:endParaRPr lang="en-US" sz="2800" b="1" dirty="0">
              <a:solidFill>
                <a:schemeClr val="bg1"/>
              </a:solidFill>
            </a:endParaRPr>
          </a:p>
          <a:p>
            <a:pPr algn="ctr"/>
            <a:endParaRPr lang="en-US" sz="2800" b="1" dirty="0">
              <a:solidFill>
                <a:schemeClr val="bg1"/>
              </a:solidFill>
            </a:endParaRPr>
          </a:p>
        </p:txBody>
      </p:sp>
      <p:sp>
        <p:nvSpPr>
          <p:cNvPr id="25" name="Oval 24">
            <a:extLst>
              <a:ext uri="{FF2B5EF4-FFF2-40B4-BE49-F238E27FC236}">
                <a16:creationId xmlns:a16="http://schemas.microsoft.com/office/drawing/2014/main" id="{167D6665-3C03-4C7C-9F00-4F43A9358710}"/>
              </a:ext>
            </a:extLst>
          </p:cNvPr>
          <p:cNvSpPr/>
          <p:nvPr/>
        </p:nvSpPr>
        <p:spPr>
          <a:xfrm>
            <a:off x="750486" y="182527"/>
            <a:ext cx="11244615" cy="6492946"/>
          </a:xfrm>
          <a:prstGeom prst="ellipse">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a:t>Beneath the Surface</a:t>
            </a:r>
          </a:p>
        </p:txBody>
      </p:sp>
    </p:spTree>
    <p:extLst>
      <p:ext uri="{BB962C8B-B14F-4D97-AF65-F5344CB8AC3E}">
        <p14:creationId xmlns:p14="http://schemas.microsoft.com/office/powerpoint/2010/main" val="3035090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xit" presetSubtype="0" fill="hold" grpId="0" nodeType="withEffect">
                                  <p:stCondLst>
                                    <p:cond delay="1000"/>
                                  </p:stCondLst>
                                  <p:childTnLst>
                                    <p:animEffect transition="out" filter="fade">
                                      <p:cBhvr>
                                        <p:cTn id="6" dur="2000"/>
                                        <p:tgtEl>
                                          <p:spTgt spid="25"/>
                                        </p:tgtEl>
                                      </p:cBhvr>
                                    </p:animEffect>
                                    <p:anim calcmode="lin" valueType="num">
                                      <p:cBhvr>
                                        <p:cTn id="7" dur="2000"/>
                                        <p:tgtEl>
                                          <p:spTgt spid="2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5"/>
                                        </p:tgtEl>
                                        <p:attrNameLst>
                                          <p:attrName>ppt_h</p:attrName>
                                        </p:attrNameLst>
                                      </p:cBhvr>
                                      <p:tavLst>
                                        <p:tav tm="0">
                                          <p:val>
                                            <p:strVal val="ppt_h"/>
                                          </p:val>
                                        </p:tav>
                                        <p:tav tm="100000">
                                          <p:val>
                                            <p:strVal val="ppt_h"/>
                                          </p:val>
                                        </p:tav>
                                      </p:tavLst>
                                    </p:anim>
                                    <p:set>
                                      <p:cBhvr>
                                        <p:cTn id="9" dur="1" fill="hold">
                                          <p:stCondLst>
                                            <p:cond delay="1999"/>
                                          </p:stCondLst>
                                        </p:cTn>
                                        <p:tgtEl>
                                          <p:spTgt spid="2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2" presetClass="exit" presetSubtype="4" fill="hold" grpId="0" nodeType="clickEffect">
                                  <p:stCondLst>
                                    <p:cond delay="0"/>
                                  </p:stCondLst>
                                  <p:childTnLst>
                                    <p:anim calcmode="lin" valueType="num">
                                      <p:cBhvr additive="base">
                                        <p:cTn id="13" dur="500"/>
                                        <p:tgtEl>
                                          <p:spTgt spid="26"/>
                                        </p:tgtEl>
                                        <p:attrNameLst>
                                          <p:attrName>ppt_x</p:attrName>
                                        </p:attrNameLst>
                                      </p:cBhvr>
                                      <p:tavLst>
                                        <p:tav tm="0">
                                          <p:val>
                                            <p:strVal val="ppt_x"/>
                                          </p:val>
                                        </p:tav>
                                        <p:tav tm="100000">
                                          <p:val>
                                            <p:strVal val="ppt_x"/>
                                          </p:val>
                                        </p:tav>
                                      </p:tavLst>
                                    </p:anim>
                                    <p:anim calcmode="lin" valueType="num">
                                      <p:cBhvr additive="base">
                                        <p:cTn id="14" dur="500"/>
                                        <p:tgtEl>
                                          <p:spTgt spid="26"/>
                                        </p:tgtEl>
                                        <p:attrNameLst>
                                          <p:attrName>ppt_y</p:attrName>
                                        </p:attrNameLst>
                                      </p:cBhvr>
                                      <p:tavLst>
                                        <p:tav tm="0">
                                          <p:val>
                                            <p:strVal val="ppt_y"/>
                                          </p:val>
                                        </p:tav>
                                        <p:tav tm="100000">
                                          <p:val>
                                            <p:strVal val="1+ppt_h/2"/>
                                          </p:val>
                                        </p:tav>
                                      </p:tavLst>
                                    </p:anim>
                                    <p:set>
                                      <p:cBhvr>
                                        <p:cTn id="15" dur="1" fill="hold">
                                          <p:stCondLst>
                                            <p:cond delay="499"/>
                                          </p:stCondLst>
                                        </p:cTn>
                                        <p:tgtEl>
                                          <p:spTgt spid="26"/>
                                        </p:tgtEl>
                                        <p:attrNameLst>
                                          <p:attrName>style.visibility</p:attrName>
                                        </p:attrNameLst>
                                      </p:cBhvr>
                                      <p:to>
                                        <p:strVal val="hidden"/>
                                      </p:to>
                                    </p:set>
                                  </p:childTnLst>
                                </p:cTn>
                              </p:par>
                              <p:par>
                                <p:cTn id="16" presetID="2" presetClass="entr" presetSubtype="4"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 calcmode="lin" valueType="num">
                                      <p:cBhvr additive="base">
                                        <p:cTn id="18" dur="500" fill="hold"/>
                                        <p:tgtEl>
                                          <p:spTgt spid="17"/>
                                        </p:tgtEl>
                                        <p:attrNameLst>
                                          <p:attrName>ppt_x</p:attrName>
                                        </p:attrNameLst>
                                      </p:cBhvr>
                                      <p:tavLst>
                                        <p:tav tm="0">
                                          <p:val>
                                            <p:strVal val="#ppt_x"/>
                                          </p:val>
                                        </p:tav>
                                        <p:tav tm="100000">
                                          <p:val>
                                            <p:strVal val="#ppt_x"/>
                                          </p:val>
                                        </p:tav>
                                      </p:tavLst>
                                    </p:anim>
                                    <p:anim calcmode="lin" valueType="num">
                                      <p:cBhvr additive="base">
                                        <p:cTn id="1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ppt_x"/>
                                          </p:val>
                                        </p:tav>
                                        <p:tav tm="100000">
                                          <p:val>
                                            <p:strVal val="#ppt_x"/>
                                          </p:val>
                                        </p:tav>
                                      </p:tavLst>
                                    </p:anim>
                                    <p:anim calcmode="lin" valueType="num">
                                      <p:cBhvr additive="base">
                                        <p:cTn id="2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additive="base">
                                        <p:cTn id="30" dur="500" fill="hold"/>
                                        <p:tgtEl>
                                          <p:spTgt spid="9"/>
                                        </p:tgtEl>
                                        <p:attrNameLst>
                                          <p:attrName>ppt_x</p:attrName>
                                        </p:attrNameLst>
                                      </p:cBhvr>
                                      <p:tavLst>
                                        <p:tav tm="0">
                                          <p:val>
                                            <p:strVal val="#ppt_x"/>
                                          </p:val>
                                        </p:tav>
                                        <p:tav tm="100000">
                                          <p:val>
                                            <p:strVal val="#ppt_x"/>
                                          </p:val>
                                        </p:tav>
                                      </p:tavLst>
                                    </p:anim>
                                    <p:anim calcmode="lin" valueType="num">
                                      <p:cBhvr additive="base">
                                        <p:cTn id="3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additive="base">
                                        <p:cTn id="36" dur="500" fill="hold"/>
                                        <p:tgtEl>
                                          <p:spTgt spid="5"/>
                                        </p:tgtEl>
                                        <p:attrNameLst>
                                          <p:attrName>ppt_x</p:attrName>
                                        </p:attrNameLst>
                                      </p:cBhvr>
                                      <p:tavLst>
                                        <p:tav tm="0">
                                          <p:val>
                                            <p:strVal val="#ppt_x"/>
                                          </p:val>
                                        </p:tav>
                                        <p:tav tm="100000">
                                          <p:val>
                                            <p:strVal val="#ppt_x"/>
                                          </p:val>
                                        </p:tav>
                                      </p:tavLst>
                                    </p:anim>
                                    <p:anim calcmode="lin" valueType="num">
                                      <p:cBhvr additive="base">
                                        <p:cTn id="3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additive="base">
                                        <p:cTn id="42" dur="500" fill="hold"/>
                                        <p:tgtEl>
                                          <p:spTgt spid="14"/>
                                        </p:tgtEl>
                                        <p:attrNameLst>
                                          <p:attrName>ppt_x</p:attrName>
                                        </p:attrNameLst>
                                      </p:cBhvr>
                                      <p:tavLst>
                                        <p:tav tm="0">
                                          <p:val>
                                            <p:strVal val="#ppt_x"/>
                                          </p:val>
                                        </p:tav>
                                        <p:tav tm="100000">
                                          <p:val>
                                            <p:strVal val="#ppt_x"/>
                                          </p:val>
                                        </p:tav>
                                      </p:tavLst>
                                    </p:anim>
                                    <p:anim calcmode="lin" valueType="num">
                                      <p:cBhvr additive="base">
                                        <p:cTn id="4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additive="base">
                                        <p:cTn id="48" dur="500" fill="hold"/>
                                        <p:tgtEl>
                                          <p:spTgt spid="15"/>
                                        </p:tgtEl>
                                        <p:attrNameLst>
                                          <p:attrName>ppt_x</p:attrName>
                                        </p:attrNameLst>
                                      </p:cBhvr>
                                      <p:tavLst>
                                        <p:tav tm="0">
                                          <p:val>
                                            <p:strVal val="#ppt_x"/>
                                          </p:val>
                                        </p:tav>
                                        <p:tav tm="100000">
                                          <p:val>
                                            <p:strVal val="#ppt_x"/>
                                          </p:val>
                                        </p:tav>
                                      </p:tavLst>
                                    </p:anim>
                                    <p:anim calcmode="lin" valueType="num">
                                      <p:cBhvr additive="base">
                                        <p:cTn id="4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 calcmode="lin" valueType="num">
                                      <p:cBhvr additive="base">
                                        <p:cTn id="54" dur="500" fill="hold"/>
                                        <p:tgtEl>
                                          <p:spTgt spid="8"/>
                                        </p:tgtEl>
                                        <p:attrNameLst>
                                          <p:attrName>ppt_x</p:attrName>
                                        </p:attrNameLst>
                                      </p:cBhvr>
                                      <p:tavLst>
                                        <p:tav tm="0">
                                          <p:val>
                                            <p:strVal val="#ppt_x"/>
                                          </p:val>
                                        </p:tav>
                                        <p:tav tm="100000">
                                          <p:val>
                                            <p:strVal val="#ppt_x"/>
                                          </p:val>
                                        </p:tav>
                                      </p:tavLst>
                                    </p:anim>
                                    <p:anim calcmode="lin" valueType="num">
                                      <p:cBhvr additive="base">
                                        <p:cTn id="5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6"/>
                                        </p:tgtEl>
                                        <p:attrNameLst>
                                          <p:attrName>style.visibility</p:attrName>
                                        </p:attrNameLst>
                                      </p:cBhvr>
                                      <p:to>
                                        <p:strVal val="visible"/>
                                      </p:to>
                                    </p:set>
                                    <p:anim calcmode="lin" valueType="num">
                                      <p:cBhvr additive="base">
                                        <p:cTn id="60" dur="500" fill="hold"/>
                                        <p:tgtEl>
                                          <p:spTgt spid="16"/>
                                        </p:tgtEl>
                                        <p:attrNameLst>
                                          <p:attrName>ppt_x</p:attrName>
                                        </p:attrNameLst>
                                      </p:cBhvr>
                                      <p:tavLst>
                                        <p:tav tm="0">
                                          <p:val>
                                            <p:strVal val="#ppt_x"/>
                                          </p:val>
                                        </p:tav>
                                        <p:tav tm="100000">
                                          <p:val>
                                            <p:strVal val="#ppt_x"/>
                                          </p:val>
                                        </p:tav>
                                      </p:tavLst>
                                    </p:anim>
                                    <p:anim calcmode="lin" valueType="num">
                                      <p:cBhvr additive="base">
                                        <p:cTn id="6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9"/>
                                        </p:tgtEl>
                                        <p:attrNameLst>
                                          <p:attrName>style.visibility</p:attrName>
                                        </p:attrNameLst>
                                      </p:cBhvr>
                                      <p:to>
                                        <p:strVal val="visible"/>
                                      </p:to>
                                    </p:set>
                                    <p:anim calcmode="lin" valueType="num">
                                      <p:cBhvr additive="base">
                                        <p:cTn id="66" dur="500" fill="hold"/>
                                        <p:tgtEl>
                                          <p:spTgt spid="19"/>
                                        </p:tgtEl>
                                        <p:attrNameLst>
                                          <p:attrName>ppt_x</p:attrName>
                                        </p:attrNameLst>
                                      </p:cBhvr>
                                      <p:tavLst>
                                        <p:tav tm="0">
                                          <p:val>
                                            <p:strVal val="#ppt_x"/>
                                          </p:val>
                                        </p:tav>
                                        <p:tav tm="100000">
                                          <p:val>
                                            <p:strVal val="#ppt_x"/>
                                          </p:val>
                                        </p:tav>
                                      </p:tavLst>
                                    </p:anim>
                                    <p:anim calcmode="lin" valueType="num">
                                      <p:cBhvr additive="base">
                                        <p:cTn id="6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7"/>
                                        </p:tgtEl>
                                        <p:attrNameLst>
                                          <p:attrName>style.visibility</p:attrName>
                                        </p:attrNameLst>
                                      </p:cBhvr>
                                      <p:to>
                                        <p:strVal val="visible"/>
                                      </p:to>
                                    </p:set>
                                    <p:anim calcmode="lin" valueType="num">
                                      <p:cBhvr additive="base">
                                        <p:cTn id="72" dur="500" fill="hold"/>
                                        <p:tgtEl>
                                          <p:spTgt spid="7"/>
                                        </p:tgtEl>
                                        <p:attrNameLst>
                                          <p:attrName>ppt_x</p:attrName>
                                        </p:attrNameLst>
                                      </p:cBhvr>
                                      <p:tavLst>
                                        <p:tav tm="0">
                                          <p:val>
                                            <p:strVal val="#ppt_x"/>
                                          </p:val>
                                        </p:tav>
                                        <p:tav tm="100000">
                                          <p:val>
                                            <p:strVal val="#ppt_x"/>
                                          </p:val>
                                        </p:tav>
                                      </p:tavLst>
                                    </p:anim>
                                    <p:anim calcmode="lin" valueType="num">
                                      <p:cBhvr additive="base">
                                        <p:cTn id="7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18"/>
                                        </p:tgtEl>
                                        <p:attrNameLst>
                                          <p:attrName>style.visibility</p:attrName>
                                        </p:attrNameLst>
                                      </p:cBhvr>
                                      <p:to>
                                        <p:strVal val="visible"/>
                                      </p:to>
                                    </p:set>
                                    <p:anim calcmode="lin" valueType="num">
                                      <p:cBhvr additive="base">
                                        <p:cTn id="78" dur="500" fill="hold"/>
                                        <p:tgtEl>
                                          <p:spTgt spid="18"/>
                                        </p:tgtEl>
                                        <p:attrNameLst>
                                          <p:attrName>ppt_x</p:attrName>
                                        </p:attrNameLst>
                                      </p:cBhvr>
                                      <p:tavLst>
                                        <p:tav tm="0">
                                          <p:val>
                                            <p:strVal val="#ppt_x"/>
                                          </p:val>
                                        </p:tav>
                                        <p:tav tm="100000">
                                          <p:val>
                                            <p:strVal val="#ppt_x"/>
                                          </p:val>
                                        </p:tav>
                                      </p:tavLst>
                                    </p:anim>
                                    <p:anim calcmode="lin" valueType="num">
                                      <p:cBhvr additive="base">
                                        <p:cTn id="7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11"/>
                                        </p:tgtEl>
                                        <p:attrNameLst>
                                          <p:attrName>style.visibility</p:attrName>
                                        </p:attrNameLst>
                                      </p:cBhvr>
                                      <p:to>
                                        <p:strVal val="visible"/>
                                      </p:to>
                                    </p:set>
                                    <p:anim calcmode="lin" valueType="num">
                                      <p:cBhvr additive="base">
                                        <p:cTn id="84" dur="500" fill="hold"/>
                                        <p:tgtEl>
                                          <p:spTgt spid="11"/>
                                        </p:tgtEl>
                                        <p:attrNameLst>
                                          <p:attrName>ppt_x</p:attrName>
                                        </p:attrNameLst>
                                      </p:cBhvr>
                                      <p:tavLst>
                                        <p:tav tm="0">
                                          <p:val>
                                            <p:strVal val="#ppt_x"/>
                                          </p:val>
                                        </p:tav>
                                        <p:tav tm="100000">
                                          <p:val>
                                            <p:strVal val="#ppt_x"/>
                                          </p:val>
                                        </p:tav>
                                      </p:tavLst>
                                    </p:anim>
                                    <p:anim calcmode="lin" valueType="num">
                                      <p:cBhvr additive="base">
                                        <p:cTn id="8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12"/>
                                        </p:tgtEl>
                                        <p:attrNameLst>
                                          <p:attrName>style.visibility</p:attrName>
                                        </p:attrNameLst>
                                      </p:cBhvr>
                                      <p:to>
                                        <p:strVal val="visible"/>
                                      </p:to>
                                    </p:set>
                                    <p:anim calcmode="lin" valueType="num">
                                      <p:cBhvr additive="base">
                                        <p:cTn id="90" dur="500" fill="hold"/>
                                        <p:tgtEl>
                                          <p:spTgt spid="12"/>
                                        </p:tgtEl>
                                        <p:attrNameLst>
                                          <p:attrName>ppt_x</p:attrName>
                                        </p:attrNameLst>
                                      </p:cBhvr>
                                      <p:tavLst>
                                        <p:tav tm="0">
                                          <p:val>
                                            <p:strVal val="#ppt_x"/>
                                          </p:val>
                                        </p:tav>
                                        <p:tav tm="100000">
                                          <p:val>
                                            <p:strVal val="#ppt_x"/>
                                          </p:val>
                                        </p:tav>
                                      </p:tavLst>
                                    </p:anim>
                                    <p:anim calcmode="lin" valueType="num">
                                      <p:cBhvr additive="base">
                                        <p:cTn id="9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10"/>
                                        </p:tgtEl>
                                        <p:attrNameLst>
                                          <p:attrName>style.visibility</p:attrName>
                                        </p:attrNameLst>
                                      </p:cBhvr>
                                      <p:to>
                                        <p:strVal val="visible"/>
                                      </p:to>
                                    </p:set>
                                    <p:anim calcmode="lin" valueType="num">
                                      <p:cBhvr additive="base">
                                        <p:cTn id="96" dur="500" fill="hold"/>
                                        <p:tgtEl>
                                          <p:spTgt spid="10"/>
                                        </p:tgtEl>
                                        <p:attrNameLst>
                                          <p:attrName>ppt_x</p:attrName>
                                        </p:attrNameLst>
                                      </p:cBhvr>
                                      <p:tavLst>
                                        <p:tav tm="0">
                                          <p:val>
                                            <p:strVal val="#ppt_x"/>
                                          </p:val>
                                        </p:tav>
                                        <p:tav tm="100000">
                                          <p:val>
                                            <p:strVal val="#ppt_x"/>
                                          </p:val>
                                        </p:tav>
                                      </p:tavLst>
                                    </p:anim>
                                    <p:anim calcmode="lin" valueType="num">
                                      <p:cBhvr additive="base">
                                        <p:cTn id="9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6" grpId="0" animBg="1"/>
      <p:bldP spid="2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520D19B-AAE7-4EDB-B740-B0218CDF18FB}"/>
              </a:ext>
            </a:extLst>
          </p:cNvPr>
          <p:cNvSpPr>
            <a:spLocks noGrp="1"/>
          </p:cNvSpPr>
          <p:nvPr>
            <p:ph type="body" sz="quarter" idx="13"/>
          </p:nvPr>
        </p:nvSpPr>
        <p:spPr>
          <a:xfrm>
            <a:off x="385276" y="251950"/>
            <a:ext cx="3383160" cy="745577"/>
          </a:xfrm>
        </p:spPr>
        <p:txBody>
          <a:bodyPr>
            <a:normAutofit/>
          </a:bodyPr>
          <a:lstStyle/>
          <a:p>
            <a:r>
              <a:rPr lang="en-US" sz="3600" dirty="0"/>
              <a:t>Have you ever:</a:t>
            </a:r>
          </a:p>
        </p:txBody>
      </p:sp>
      <p:sp>
        <p:nvSpPr>
          <p:cNvPr id="5" name="TextBox 4">
            <a:extLst>
              <a:ext uri="{FF2B5EF4-FFF2-40B4-BE49-F238E27FC236}">
                <a16:creationId xmlns:a16="http://schemas.microsoft.com/office/drawing/2014/main" id="{CC63691B-22B4-4CE2-93C0-8ABB3B44B2B0}"/>
              </a:ext>
            </a:extLst>
          </p:cNvPr>
          <p:cNvSpPr txBox="1"/>
          <p:nvPr/>
        </p:nvSpPr>
        <p:spPr>
          <a:xfrm>
            <a:off x="1039090" y="2008907"/>
            <a:ext cx="4336473" cy="707886"/>
          </a:xfrm>
          <a:prstGeom prst="rect">
            <a:avLst/>
          </a:prstGeom>
          <a:noFill/>
        </p:spPr>
        <p:txBody>
          <a:bodyPr wrap="square" rtlCol="0">
            <a:spAutoFit/>
          </a:bodyPr>
          <a:lstStyle/>
          <a:p>
            <a:pPr marL="285750" indent="-285750">
              <a:buFont typeface="Arial" panose="020B0604020202020204" pitchFamily="34" charset="0"/>
              <a:buChar char="•"/>
            </a:pPr>
            <a:r>
              <a:rPr lang="en-US" sz="4000" dirty="0"/>
              <a:t>Let’s take a poll.</a:t>
            </a:r>
            <a:endParaRPr lang="en-US" sz="3200" dirty="0"/>
          </a:p>
        </p:txBody>
      </p:sp>
      <p:pic>
        <p:nvPicPr>
          <p:cNvPr id="6" name="Picture 5">
            <a:extLst>
              <a:ext uri="{FF2B5EF4-FFF2-40B4-BE49-F238E27FC236}">
                <a16:creationId xmlns:a16="http://schemas.microsoft.com/office/drawing/2014/main" id="{A84C5D43-5833-4F00-B489-BF1A8F4E5667}"/>
              </a:ext>
            </a:extLst>
          </p:cNvPr>
          <p:cNvPicPr>
            <a:picLocks noChangeAspect="1"/>
          </p:cNvPicPr>
          <p:nvPr/>
        </p:nvPicPr>
        <p:blipFill>
          <a:blip r:embed="rId3"/>
          <a:stretch>
            <a:fillRect/>
          </a:stretch>
        </p:blipFill>
        <p:spPr>
          <a:xfrm>
            <a:off x="-14514" y="-116113"/>
            <a:ext cx="382500" cy="7097484"/>
          </a:xfrm>
          <a:prstGeom prst="rect">
            <a:avLst/>
          </a:prstGeom>
        </p:spPr>
      </p:pic>
      <p:pic>
        <p:nvPicPr>
          <p:cNvPr id="3" name="Picture 2" descr="A picture containing pencil, stationary, implement, colorful&#10;&#10;Description automatically generated">
            <a:extLst>
              <a:ext uri="{FF2B5EF4-FFF2-40B4-BE49-F238E27FC236}">
                <a16:creationId xmlns:a16="http://schemas.microsoft.com/office/drawing/2014/main" id="{595F2B50-7DB1-4ED1-B01B-AB60949EDC05}"/>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4808" b="95192" l="3306" r="95868">
                        <a14:foregroundMark x1="40083" y1="6731" x2="40083" y2="6731"/>
                        <a14:foregroundMark x1="43802" y1="4808" x2="43802" y2="4808"/>
                        <a14:foregroundMark x1="8264" y1="49038" x2="8264" y2="49038"/>
                        <a14:foregroundMark x1="3719" y1="51442" x2="3719" y2="51442"/>
                        <a14:foregroundMark x1="90083" y1="44231" x2="90083" y2="44231"/>
                        <a14:foregroundMark x1="90909" y1="46635" x2="90909" y2="46635"/>
                        <a14:foregroundMark x1="91736" y1="34135" x2="91736" y2="34135"/>
                        <a14:foregroundMark x1="95868" y1="37019" x2="95868" y2="37019"/>
                        <a14:foregroundMark x1="62397" y1="95192" x2="62397" y2="95192"/>
                        <a14:backgroundMark x1="20661" y1="8654" x2="20661" y2="8654"/>
                      </a14:backgroundRemoval>
                    </a14:imgEffect>
                  </a14:imgLayer>
                </a14:imgProps>
              </a:ext>
              <a:ext uri="{28A0092B-C50C-407E-A947-70E740481C1C}">
                <a14:useLocalDpi xmlns:a14="http://schemas.microsoft.com/office/drawing/2010/main" val="0"/>
              </a:ext>
            </a:extLst>
          </a:blip>
          <a:stretch>
            <a:fillRect/>
          </a:stretch>
        </p:blipFill>
        <p:spPr>
          <a:xfrm>
            <a:off x="5525365" y="777058"/>
            <a:ext cx="6478531" cy="5568324"/>
          </a:xfrm>
          <a:prstGeom prst="rect">
            <a:avLst/>
          </a:prstGeom>
        </p:spPr>
      </p:pic>
    </p:spTree>
    <p:extLst>
      <p:ext uri="{BB962C8B-B14F-4D97-AF65-F5344CB8AC3E}">
        <p14:creationId xmlns:p14="http://schemas.microsoft.com/office/powerpoint/2010/main" val="830017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1CA7BA2-653C-49CE-91C7-E8FAE7093793}"/>
              </a:ext>
            </a:extLst>
          </p:cNvPr>
          <p:cNvSpPr>
            <a:spLocks noGrp="1"/>
          </p:cNvSpPr>
          <p:nvPr>
            <p:ph type="title"/>
          </p:nvPr>
        </p:nvSpPr>
        <p:spPr/>
        <p:txBody>
          <a:bodyPr/>
          <a:lstStyle/>
          <a:p>
            <a:r>
              <a:rPr lang="en-US" dirty="0"/>
              <a:t>That’s called Peer Pressure</a:t>
            </a:r>
          </a:p>
        </p:txBody>
      </p:sp>
      <p:sp>
        <p:nvSpPr>
          <p:cNvPr id="4" name="Text Placeholder 3">
            <a:extLst>
              <a:ext uri="{FF2B5EF4-FFF2-40B4-BE49-F238E27FC236}">
                <a16:creationId xmlns:a16="http://schemas.microsoft.com/office/drawing/2014/main" id="{21A83A29-673F-43CD-9E7C-0A260C617ACC}"/>
              </a:ext>
            </a:extLst>
          </p:cNvPr>
          <p:cNvSpPr>
            <a:spLocks noGrp="1"/>
          </p:cNvSpPr>
          <p:nvPr>
            <p:ph type="body" sz="quarter" idx="13"/>
          </p:nvPr>
        </p:nvSpPr>
        <p:spPr>
          <a:xfrm>
            <a:off x="413202" y="1799178"/>
            <a:ext cx="10940598" cy="4693697"/>
          </a:xfrm>
        </p:spPr>
        <p:txBody>
          <a:bodyPr>
            <a:normAutofit fontScale="92500"/>
          </a:bodyPr>
          <a:lstStyle/>
          <a:p>
            <a:pPr marL="0" indent="0">
              <a:buNone/>
            </a:pPr>
            <a:r>
              <a:rPr lang="en-US" dirty="0"/>
              <a:t>Take a stand!  Right now, against peer pressure.</a:t>
            </a:r>
          </a:p>
          <a:p>
            <a:endParaRPr lang="en-US" dirty="0"/>
          </a:p>
          <a:p>
            <a:pPr marL="0" indent="0" algn="ctr">
              <a:buNone/>
            </a:pPr>
            <a:r>
              <a:rPr lang="en-US" u="sng" dirty="0"/>
              <a:t>Pressure isn’t just what others do to you</a:t>
            </a:r>
            <a:r>
              <a:rPr lang="en-US" dirty="0"/>
              <a:t>.  </a:t>
            </a:r>
          </a:p>
          <a:p>
            <a:pPr marL="0" indent="0">
              <a:buNone/>
            </a:pPr>
            <a:r>
              <a:rPr lang="en-US" dirty="0"/>
              <a:t>It’s also what you do to others.  Build up your courage  and make decisions that represent your true self and maybe even inspire others to do the same.</a:t>
            </a:r>
          </a:p>
          <a:p>
            <a:endParaRPr lang="en-US" dirty="0"/>
          </a:p>
          <a:p>
            <a:pPr marL="0" indent="0" algn="ctr">
              <a:buNone/>
            </a:pPr>
            <a:r>
              <a:rPr lang="en-US" u="sng" dirty="0"/>
              <a:t>Peer pressure can be negative or positive.  It can also be silent.</a:t>
            </a:r>
          </a:p>
          <a:p>
            <a:pPr marL="0" indent="0">
              <a:buNone/>
            </a:pPr>
            <a:r>
              <a:rPr lang="en-US" dirty="0"/>
              <a:t>Imagine a classroom.  There is a new teacher writing information on the board.  Every time her back is to the class someone makes a strange, disruptive noise like a raspberry.  Do you tell?  Or are your afraid of social suicide?</a:t>
            </a:r>
          </a:p>
        </p:txBody>
      </p:sp>
      <p:pic>
        <p:nvPicPr>
          <p:cNvPr id="5" name="crushed">
            <a:hlinkClick r:id="" action="ppaction://media"/>
            <a:extLst>
              <a:ext uri="{FF2B5EF4-FFF2-40B4-BE49-F238E27FC236}">
                <a16:creationId xmlns:a16="http://schemas.microsoft.com/office/drawing/2014/main" id="{22D1C960-59B4-4A7D-83CF-9F836D8C42A9}"/>
              </a:ext>
            </a:extLst>
          </p:cNvPr>
          <p:cNvPicPr>
            <a:picLocks noChangeAspect="1"/>
          </p:cNvPicPr>
          <p:nvPr>
            <a:videoFile r:link="rId2"/>
            <p:extLst>
              <p:ext uri="{DAA4B4D4-6D71-4841-9C94-3DE7FCFB9230}">
                <p14:media xmlns:p14="http://schemas.microsoft.com/office/powerpoint/2010/main" r:embed="rId1"/>
              </p:ext>
            </p:extLst>
          </p:nvPr>
        </p:nvPicPr>
        <p:blipFill>
          <a:blip r:embed="rId5"/>
          <a:stretch>
            <a:fillRect/>
          </a:stretch>
        </p:blipFill>
        <p:spPr>
          <a:xfrm>
            <a:off x="7532254" y="365125"/>
            <a:ext cx="3735083" cy="2100984"/>
          </a:xfrm>
          <a:prstGeom prst="rect">
            <a:avLst/>
          </a:prstGeom>
        </p:spPr>
      </p:pic>
      <p:pic>
        <p:nvPicPr>
          <p:cNvPr id="6" name="Picture 5">
            <a:extLst>
              <a:ext uri="{FF2B5EF4-FFF2-40B4-BE49-F238E27FC236}">
                <a16:creationId xmlns:a16="http://schemas.microsoft.com/office/drawing/2014/main" id="{776010B9-248E-4EB2-ADC5-5068B627D189}"/>
              </a:ext>
            </a:extLst>
          </p:cNvPr>
          <p:cNvPicPr>
            <a:picLocks noChangeAspect="1"/>
          </p:cNvPicPr>
          <p:nvPr/>
        </p:nvPicPr>
        <p:blipFill>
          <a:blip r:embed="rId6"/>
          <a:stretch>
            <a:fillRect/>
          </a:stretch>
        </p:blipFill>
        <p:spPr>
          <a:xfrm>
            <a:off x="-14514" y="-116113"/>
            <a:ext cx="382500" cy="7097484"/>
          </a:xfrm>
          <a:prstGeom prst="rect">
            <a:avLst/>
          </a:prstGeom>
        </p:spPr>
      </p:pic>
    </p:spTree>
    <p:extLst>
      <p:ext uri="{BB962C8B-B14F-4D97-AF65-F5344CB8AC3E}">
        <p14:creationId xmlns:p14="http://schemas.microsoft.com/office/powerpoint/2010/main" val="781025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7200"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36525"/>
            <a:ext cx="10515600" cy="1325563"/>
          </a:xfrm>
        </p:spPr>
        <p:txBody>
          <a:bodyPr>
            <a:normAutofit/>
          </a:bodyPr>
          <a:lstStyle/>
          <a:p>
            <a:r>
              <a:rPr lang="en-US" dirty="0">
                <a:solidFill>
                  <a:srgbClr val="EA118D"/>
                </a:solidFill>
                <a:latin typeface="Trefoil Sans" panose="00000500000000000000" pitchFamily="50" charset="0"/>
              </a:rPr>
              <a:t>How will this Virtual Troop Meeting Work?</a:t>
            </a:r>
          </a:p>
        </p:txBody>
      </p:sp>
      <p:sp>
        <p:nvSpPr>
          <p:cNvPr id="5" name="Text Placeholder 4"/>
          <p:cNvSpPr>
            <a:spLocks noGrp="1"/>
          </p:cNvSpPr>
          <p:nvPr>
            <p:ph type="body" sz="quarter" idx="13"/>
          </p:nvPr>
        </p:nvSpPr>
        <p:spPr>
          <a:xfrm>
            <a:off x="838200" y="1337395"/>
            <a:ext cx="10985814" cy="4790535"/>
          </a:xfrm>
        </p:spPr>
        <p:txBody>
          <a:bodyPr>
            <a:noAutofit/>
          </a:bodyPr>
          <a:lstStyle/>
          <a:p>
            <a:endParaRPr lang="en-US" sz="2000" dirty="0"/>
          </a:p>
          <a:p>
            <a:endParaRPr lang="en-US" sz="2000" dirty="0"/>
          </a:p>
          <a:p>
            <a:r>
              <a:rPr lang="en-US" sz="2000" dirty="0">
                <a:latin typeface="Trefoil Sans" panose="00000500000000000000"/>
              </a:rPr>
              <a:t>On bottom of your screen, there is a control panel.  You should see a microphone, a video camera and a chat bubble.</a:t>
            </a:r>
          </a:p>
          <a:p>
            <a:r>
              <a:rPr lang="en-US" sz="2000" dirty="0">
                <a:latin typeface="Trefoil Sans" panose="00000500000000000000"/>
              </a:rPr>
              <a:t>When asked to speak, click on your microphone so it is green.  Then everyone will be able to hear you.</a:t>
            </a:r>
          </a:p>
          <a:p>
            <a:r>
              <a:rPr lang="en-US" sz="2000" dirty="0">
                <a:latin typeface="Trefoil Sans" panose="00000500000000000000"/>
              </a:rPr>
              <a:t>If you have a webcam, clicking on it will let everyone else in the meeting see you too.</a:t>
            </a:r>
          </a:p>
          <a:p>
            <a:r>
              <a:rPr lang="en-US" sz="2000" dirty="0">
                <a:latin typeface="Trefoil Sans" panose="00000500000000000000"/>
              </a:rPr>
              <a:t> The Chat Log looks like a cartoon thought bubble.  You can type questions or comments into the chat log and everyone will be able to see what you write!</a:t>
            </a:r>
          </a:p>
          <a:p>
            <a:pPr lvl="5"/>
            <a:endParaRPr lang="en-US" sz="1000" dirty="0"/>
          </a:p>
          <a:p>
            <a:pPr lvl="5"/>
            <a:r>
              <a:rPr lang="en-US" sz="2000" dirty="0">
                <a:latin typeface="Trefoil Sans" panose="00000500000000000000"/>
              </a:rPr>
              <a:t>At the top of your screen is “View Options.”  We will be using the “Annotate” option throughout this journey.  Please only use this feature when asked.</a:t>
            </a:r>
          </a:p>
          <a:p>
            <a:pPr lvl="5"/>
            <a:r>
              <a:rPr lang="en-US" sz="2000" dirty="0">
                <a:latin typeface="Trefoil Sans" panose="00000500000000000000"/>
              </a:rPr>
              <a:t>Use the “Escape” button to exit annotate and remember to clear the drawings when finished.</a:t>
            </a:r>
          </a:p>
          <a:p>
            <a:endParaRPr lang="en-US" sz="2000" dirty="0"/>
          </a:p>
          <a:p>
            <a:pPr marL="0" indent="0">
              <a:buNone/>
            </a:pPr>
            <a:endParaRPr lang="en-US" sz="2000" dirty="0"/>
          </a:p>
        </p:txBody>
      </p:sp>
      <p:pic>
        <p:nvPicPr>
          <p:cNvPr id="6" name="Picture 5"/>
          <p:cNvPicPr>
            <a:picLocks noChangeAspect="1"/>
          </p:cNvPicPr>
          <p:nvPr/>
        </p:nvPicPr>
        <p:blipFill>
          <a:blip r:embed="rId3"/>
          <a:stretch>
            <a:fillRect/>
          </a:stretch>
        </p:blipFill>
        <p:spPr>
          <a:xfrm>
            <a:off x="-14514" y="-116113"/>
            <a:ext cx="382500" cy="7097484"/>
          </a:xfrm>
          <a:prstGeom prst="rect">
            <a:avLst/>
          </a:prstGeom>
        </p:spPr>
      </p:pic>
      <p:pic>
        <p:nvPicPr>
          <p:cNvPr id="3" name="Picture 2">
            <a:extLst>
              <a:ext uri="{FF2B5EF4-FFF2-40B4-BE49-F238E27FC236}">
                <a16:creationId xmlns:a16="http://schemas.microsoft.com/office/drawing/2014/main" id="{759F9DBA-EAE0-4580-B7F7-2778DF0D49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9100" y="1079650"/>
            <a:ext cx="11620500" cy="906175"/>
          </a:xfrm>
          <a:prstGeom prst="rect">
            <a:avLst/>
          </a:prstGeom>
        </p:spPr>
      </p:pic>
      <p:pic>
        <p:nvPicPr>
          <p:cNvPr id="8" name="Picture 7" descr="A close up of a sign&#10;&#10;Description automatically generated">
            <a:extLst>
              <a:ext uri="{FF2B5EF4-FFF2-40B4-BE49-F238E27FC236}">
                <a16:creationId xmlns:a16="http://schemas.microsoft.com/office/drawing/2014/main" id="{EAEBAE3B-15A2-43E9-8FE3-4A0BE86060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8200" y="4440335"/>
            <a:ext cx="2082907" cy="1828894"/>
          </a:xfrm>
          <a:prstGeom prst="rect">
            <a:avLst/>
          </a:prstGeom>
        </p:spPr>
      </p:pic>
    </p:spTree>
    <p:extLst>
      <p:ext uri="{BB962C8B-B14F-4D97-AF65-F5344CB8AC3E}">
        <p14:creationId xmlns:p14="http://schemas.microsoft.com/office/powerpoint/2010/main" val="809858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92D05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BB1E-B054-4A6F-BCEE-E0220598808B}"/>
              </a:ext>
            </a:extLst>
          </p:cNvPr>
          <p:cNvSpPr>
            <a:spLocks noGrp="1"/>
          </p:cNvSpPr>
          <p:nvPr>
            <p:ph type="title"/>
          </p:nvPr>
        </p:nvSpPr>
        <p:spPr/>
        <p:txBody>
          <a:bodyPr/>
          <a:lstStyle/>
          <a:p>
            <a:pPr algn="ctr"/>
            <a:r>
              <a:rPr lang="en-US" b="1" dirty="0">
                <a:solidFill>
                  <a:srgbClr val="00AE58"/>
                </a:solidFill>
                <a:effectLst>
                  <a:outerShdw blurRad="50800" dist="38100" algn="l" rotWithShape="0">
                    <a:schemeClr val="tx1">
                      <a:alpha val="40000"/>
                    </a:schemeClr>
                  </a:outerShdw>
                </a:effectLst>
              </a:rPr>
              <a:t>See you tomorrow for part 3!</a:t>
            </a:r>
          </a:p>
        </p:txBody>
      </p:sp>
      <p:sp>
        <p:nvSpPr>
          <p:cNvPr id="3" name="Content Placeholder 2">
            <a:extLst>
              <a:ext uri="{FF2B5EF4-FFF2-40B4-BE49-F238E27FC236}">
                <a16:creationId xmlns:a16="http://schemas.microsoft.com/office/drawing/2014/main" id="{CC3A90E4-D1E0-47EB-8944-463F62F358D8}"/>
              </a:ext>
            </a:extLst>
          </p:cNvPr>
          <p:cNvSpPr>
            <a:spLocks noGrp="1"/>
          </p:cNvSpPr>
          <p:nvPr>
            <p:ph idx="1"/>
          </p:nvPr>
        </p:nvSpPr>
        <p:spPr>
          <a:xfrm>
            <a:off x="838199" y="1825625"/>
            <a:ext cx="10771909" cy="4351338"/>
          </a:xfrm>
          <a:noFill/>
        </p:spPr>
        <p:txBody>
          <a:bodyPr>
            <a:normAutofit/>
          </a:bodyPr>
          <a:lstStyle/>
          <a:p>
            <a:pPr marL="0" indent="0" algn="ctr">
              <a:buNone/>
            </a:pPr>
            <a:endParaRPr lang="en-US" dirty="0"/>
          </a:p>
          <a:p>
            <a:pPr marL="0" indent="0" algn="ctr">
              <a:buNone/>
            </a:pPr>
            <a:r>
              <a:rPr lang="en-US" dirty="0"/>
              <a:t>Tomorrow we will talk more about peer pressure and friendships as well as starting you on the road to your Take Action Project that you need to complete to finish the Amaze Journey.  Start brainstorming what you can work to change.  If you can’t think of something its OK.  We will share ideas and maybe you will have a Eureka moment.</a:t>
            </a:r>
          </a:p>
          <a:p>
            <a:pPr marL="0" indent="0" algn="ctr">
              <a:buNone/>
            </a:pPr>
            <a:endParaRPr lang="en-US" dirty="0"/>
          </a:p>
          <a:p>
            <a:pPr marL="0" indent="0" algn="ctr">
              <a:buNone/>
            </a:pPr>
            <a:r>
              <a:rPr lang="en-US" dirty="0"/>
              <a:t>Thank you for sharing your time with us today!</a:t>
            </a:r>
          </a:p>
          <a:p>
            <a:pPr marL="0" indent="0" algn="ctr">
              <a:buNone/>
            </a:pPr>
            <a:r>
              <a:rPr lang="en-US" dirty="0"/>
              <a:t> </a:t>
            </a:r>
          </a:p>
        </p:txBody>
      </p:sp>
      <p:pic>
        <p:nvPicPr>
          <p:cNvPr id="4" name="Picture 3">
            <a:extLst>
              <a:ext uri="{FF2B5EF4-FFF2-40B4-BE49-F238E27FC236}">
                <a16:creationId xmlns:a16="http://schemas.microsoft.com/office/drawing/2014/main" id="{8CF77245-F12A-4CC6-AE11-2238F6F815C8}"/>
              </a:ext>
            </a:extLst>
          </p:cNvPr>
          <p:cNvPicPr>
            <a:picLocks noChangeAspect="1"/>
          </p:cNvPicPr>
          <p:nvPr/>
        </p:nvPicPr>
        <p:blipFill>
          <a:blip r:embed="rId3"/>
          <a:stretch>
            <a:fillRect/>
          </a:stretch>
        </p:blipFill>
        <p:spPr>
          <a:xfrm>
            <a:off x="4689" y="0"/>
            <a:ext cx="365289" cy="6858000"/>
          </a:xfrm>
          <a:prstGeom prst="rect">
            <a:avLst/>
          </a:prstGeom>
        </p:spPr>
      </p:pic>
    </p:spTree>
    <p:extLst>
      <p:ext uri="{BB962C8B-B14F-4D97-AF65-F5344CB8AC3E}">
        <p14:creationId xmlns:p14="http://schemas.microsoft.com/office/powerpoint/2010/main" val="315301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50F8EC2-20DC-4F27-8751-57E20F61FEA6}"/>
              </a:ext>
            </a:extLst>
          </p:cNvPr>
          <p:cNvSpPr txBox="1">
            <a:spLocks/>
          </p:cNvSpPr>
          <p:nvPr/>
        </p:nvSpPr>
        <p:spPr>
          <a:xfrm>
            <a:off x="474562" y="80801"/>
            <a:ext cx="11632558" cy="1325563"/>
          </a:xfrm>
          <a:prstGeom prst="rect">
            <a:avLst/>
          </a:prstGeom>
          <a:solidFill>
            <a:schemeClr val="accent4"/>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t>Girl Scout Promise &amp; Law</a:t>
            </a:r>
          </a:p>
        </p:txBody>
      </p:sp>
      <p:sp>
        <p:nvSpPr>
          <p:cNvPr id="6" name="Title 1">
            <a:extLst>
              <a:ext uri="{FF2B5EF4-FFF2-40B4-BE49-F238E27FC236}">
                <a16:creationId xmlns:a16="http://schemas.microsoft.com/office/drawing/2014/main" id="{D40E7466-03B3-430C-BDFE-60701AE70A33}"/>
              </a:ext>
            </a:extLst>
          </p:cNvPr>
          <p:cNvSpPr txBox="1">
            <a:spLocks/>
          </p:cNvSpPr>
          <p:nvPr/>
        </p:nvSpPr>
        <p:spPr>
          <a:xfrm>
            <a:off x="1176702" y="1794090"/>
            <a:ext cx="3500582" cy="325567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bg1"/>
                </a:solidFill>
                <a:latin typeface="Trefoil Sans Medium" panose="00000600000000000000" pitchFamily="50" charset="0"/>
                <a:ea typeface="+mj-ea"/>
                <a:cs typeface="+mj-cs"/>
              </a:defRPr>
            </a:lvl1pPr>
          </a:lstStyle>
          <a:p>
            <a:pPr algn="ctr"/>
            <a:r>
              <a:rPr lang="en-US" sz="2800" u="sng" dirty="0">
                <a:ln w="0"/>
                <a:solidFill>
                  <a:srgbClr val="00B050"/>
                </a:solidFill>
                <a:latin typeface="Trefoil Sans Cond" panose="00000500000000000000" pitchFamily="50" charset="0"/>
              </a:rPr>
              <a:t>Girl Scout Promise</a:t>
            </a:r>
            <a:br>
              <a:rPr lang="en-US" sz="2800" u="sng" dirty="0">
                <a:ln w="0"/>
                <a:latin typeface="Trefoil Sans Cond" panose="00000500000000000000" pitchFamily="50" charset="0"/>
              </a:rPr>
            </a:br>
            <a:br>
              <a:rPr lang="en-US" sz="2800" dirty="0">
                <a:ln w="0"/>
                <a:solidFill>
                  <a:schemeClr val="tx1"/>
                </a:solidFill>
                <a:latin typeface="Trefoil Sans Cond" panose="00000500000000000000" pitchFamily="50" charset="0"/>
              </a:rPr>
            </a:br>
            <a:r>
              <a:rPr lang="en-US" sz="2800" dirty="0">
                <a:ln w="0"/>
                <a:solidFill>
                  <a:schemeClr val="tx1"/>
                </a:solidFill>
                <a:latin typeface="Trefoil Sans Cond" panose="00000500000000000000" pitchFamily="50" charset="0"/>
              </a:rPr>
              <a:t>On my honor,</a:t>
            </a:r>
            <a:br>
              <a:rPr lang="en-US" sz="2800" dirty="0">
                <a:ln w="0"/>
                <a:solidFill>
                  <a:schemeClr val="tx1"/>
                </a:solidFill>
                <a:latin typeface="Trefoil Sans Cond" panose="00000500000000000000" pitchFamily="50" charset="0"/>
              </a:rPr>
            </a:br>
            <a:r>
              <a:rPr lang="en-US" sz="2800" dirty="0">
                <a:ln w="0"/>
                <a:solidFill>
                  <a:schemeClr val="tx1"/>
                </a:solidFill>
                <a:latin typeface="Trefoil Sans Cond" panose="00000500000000000000" pitchFamily="50" charset="0"/>
              </a:rPr>
              <a:t>I will try, to serve God,</a:t>
            </a:r>
            <a:br>
              <a:rPr lang="en-US" sz="2800" dirty="0">
                <a:ln w="0"/>
                <a:solidFill>
                  <a:schemeClr val="tx1"/>
                </a:solidFill>
                <a:latin typeface="Trefoil Sans Cond" panose="00000500000000000000" pitchFamily="50" charset="0"/>
              </a:rPr>
            </a:br>
            <a:r>
              <a:rPr lang="en-US" sz="2800" dirty="0">
                <a:ln w="0"/>
                <a:solidFill>
                  <a:schemeClr val="tx1"/>
                </a:solidFill>
                <a:latin typeface="Trefoil Sans Cond" panose="00000500000000000000" pitchFamily="50" charset="0"/>
              </a:rPr>
              <a:t>and my country, to help people at all times,</a:t>
            </a:r>
            <a:br>
              <a:rPr lang="en-US" sz="2800" dirty="0">
                <a:ln w="0"/>
                <a:solidFill>
                  <a:schemeClr val="tx1"/>
                </a:solidFill>
                <a:latin typeface="Trefoil Sans Cond" panose="00000500000000000000" pitchFamily="50" charset="0"/>
              </a:rPr>
            </a:br>
            <a:r>
              <a:rPr lang="en-US" sz="2800" dirty="0">
                <a:ln w="0"/>
                <a:solidFill>
                  <a:schemeClr val="tx1"/>
                </a:solidFill>
                <a:latin typeface="Trefoil Sans Cond" panose="00000500000000000000" pitchFamily="50" charset="0"/>
              </a:rPr>
              <a:t>and to live by the Girl Scout Law.</a:t>
            </a:r>
          </a:p>
        </p:txBody>
      </p:sp>
      <p:sp>
        <p:nvSpPr>
          <p:cNvPr id="7" name="Title 1">
            <a:extLst>
              <a:ext uri="{FF2B5EF4-FFF2-40B4-BE49-F238E27FC236}">
                <a16:creationId xmlns:a16="http://schemas.microsoft.com/office/drawing/2014/main" id="{76C03DCB-7AFE-47F1-935E-4A3D88DBD3AC}"/>
              </a:ext>
            </a:extLst>
          </p:cNvPr>
          <p:cNvSpPr txBox="1">
            <a:spLocks/>
          </p:cNvSpPr>
          <p:nvPr/>
        </p:nvSpPr>
        <p:spPr>
          <a:xfrm>
            <a:off x="6603999" y="1794090"/>
            <a:ext cx="5588001" cy="42763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u="sng" dirty="0">
                <a:ln w="0"/>
                <a:solidFill>
                  <a:srgbClr val="00B050"/>
                </a:solidFill>
                <a:latin typeface="Trefoil Sans Cond" panose="00000500000000000000" pitchFamily="50" charset="0"/>
              </a:rPr>
              <a:t>Girl Scout Law</a:t>
            </a:r>
            <a:br>
              <a:rPr lang="en-US" sz="2400" u="sng" dirty="0">
                <a:ln w="0"/>
                <a:latin typeface="Trefoil Sans Cond" panose="00000500000000000000" pitchFamily="50" charset="0"/>
              </a:rPr>
            </a:br>
            <a:br>
              <a:rPr lang="en-US" sz="2400" dirty="0">
                <a:ln w="0"/>
                <a:latin typeface="Trefoil Sans Cond" panose="00000500000000000000" pitchFamily="50" charset="0"/>
              </a:rPr>
            </a:br>
            <a:r>
              <a:rPr lang="en-US" sz="2400" dirty="0">
                <a:ln w="0"/>
                <a:latin typeface="Trefoil Sans Cond" panose="00000500000000000000" pitchFamily="50" charset="0"/>
              </a:rPr>
              <a:t>I will do my best,</a:t>
            </a:r>
            <a:br>
              <a:rPr lang="en-US" sz="2400" dirty="0">
                <a:ln w="0"/>
                <a:latin typeface="Trefoil Sans Cond" panose="00000500000000000000" pitchFamily="50" charset="0"/>
              </a:rPr>
            </a:br>
            <a:r>
              <a:rPr lang="en-US" sz="2400" dirty="0">
                <a:ln w="0"/>
                <a:latin typeface="Trefoil Sans Cond" panose="00000500000000000000" pitchFamily="50" charset="0"/>
              </a:rPr>
              <a:t>to be honest and fair,</a:t>
            </a:r>
          </a:p>
          <a:p>
            <a:r>
              <a:rPr lang="en-US" sz="2400" dirty="0">
                <a:ln w="0"/>
                <a:latin typeface="Trefoil Sans Cond" panose="00000500000000000000" pitchFamily="50" charset="0"/>
              </a:rPr>
              <a:t>friendly and helpful,</a:t>
            </a:r>
          </a:p>
          <a:p>
            <a:r>
              <a:rPr lang="en-US" sz="2400" dirty="0">
                <a:ln w="0"/>
                <a:latin typeface="Trefoil Sans Cond" panose="00000500000000000000" pitchFamily="50" charset="0"/>
              </a:rPr>
              <a:t>considerate and caring,</a:t>
            </a:r>
          </a:p>
          <a:p>
            <a:r>
              <a:rPr lang="en-US" sz="2400" dirty="0">
                <a:ln w="0"/>
                <a:latin typeface="Trefoil Sans Cond" panose="00000500000000000000" pitchFamily="50" charset="0"/>
              </a:rPr>
              <a:t>courageous and strong,</a:t>
            </a:r>
          </a:p>
          <a:p>
            <a:r>
              <a:rPr lang="en-US" sz="2400" dirty="0">
                <a:ln w="0"/>
                <a:latin typeface="Trefoil Sans Cond" panose="00000500000000000000" pitchFamily="50" charset="0"/>
              </a:rPr>
              <a:t>responsible for what I say and do,</a:t>
            </a:r>
          </a:p>
          <a:p>
            <a:r>
              <a:rPr lang="en-US" sz="2400" dirty="0">
                <a:ln w="0"/>
                <a:latin typeface="Trefoil Sans Cond" panose="00000500000000000000" pitchFamily="50" charset="0"/>
              </a:rPr>
              <a:t>to respect myself and others,</a:t>
            </a:r>
          </a:p>
          <a:p>
            <a:r>
              <a:rPr lang="en-US" sz="2400" dirty="0">
                <a:ln w="0"/>
                <a:latin typeface="Trefoil Sans Cond" panose="00000500000000000000" pitchFamily="50" charset="0"/>
              </a:rPr>
              <a:t>respect authority,</a:t>
            </a:r>
          </a:p>
          <a:p>
            <a:r>
              <a:rPr lang="en-US" sz="2400" dirty="0">
                <a:ln w="0"/>
                <a:latin typeface="Trefoil Sans Cond" panose="00000500000000000000" pitchFamily="50" charset="0"/>
              </a:rPr>
              <a:t>use resources wisely,</a:t>
            </a:r>
          </a:p>
          <a:p>
            <a:r>
              <a:rPr lang="en-US" sz="2400" dirty="0">
                <a:ln w="0"/>
                <a:latin typeface="Trefoil Sans Cond" panose="00000500000000000000" pitchFamily="50" charset="0"/>
              </a:rPr>
              <a:t>make the world a better place and</a:t>
            </a:r>
          </a:p>
          <a:p>
            <a:r>
              <a:rPr lang="en-US" sz="2400" dirty="0">
                <a:ln w="0"/>
                <a:latin typeface="Trefoil Sans Cond" panose="00000500000000000000" pitchFamily="50" charset="0"/>
              </a:rPr>
              <a:t>be a sister to every Girl Scout.</a:t>
            </a:r>
          </a:p>
        </p:txBody>
      </p:sp>
      <p:pic>
        <p:nvPicPr>
          <p:cNvPr id="9" name="Picture 8">
            <a:extLst>
              <a:ext uri="{FF2B5EF4-FFF2-40B4-BE49-F238E27FC236}">
                <a16:creationId xmlns:a16="http://schemas.microsoft.com/office/drawing/2014/main" id="{1134C0A6-0E89-426D-84F5-3F9C4C793EAC}"/>
              </a:ext>
            </a:extLst>
          </p:cNvPr>
          <p:cNvPicPr>
            <a:picLocks noChangeAspect="1"/>
          </p:cNvPicPr>
          <p:nvPr/>
        </p:nvPicPr>
        <p:blipFill>
          <a:blip r:embed="rId3"/>
          <a:stretch>
            <a:fillRect/>
          </a:stretch>
        </p:blipFill>
        <p:spPr>
          <a:xfrm>
            <a:off x="-14514" y="-116113"/>
            <a:ext cx="382500" cy="7097484"/>
          </a:xfrm>
          <a:prstGeom prst="rect">
            <a:avLst/>
          </a:prstGeom>
        </p:spPr>
      </p:pic>
      <p:pic>
        <p:nvPicPr>
          <p:cNvPr id="10" name="Picture 4" descr="Image result for girl scout hand sign">
            <a:extLst>
              <a:ext uri="{FF2B5EF4-FFF2-40B4-BE49-F238E27FC236}">
                <a16:creationId xmlns:a16="http://schemas.microsoft.com/office/drawing/2014/main" id="{DD7CA1FD-E769-4103-8273-8276C1CFCEA2}"/>
              </a:ext>
            </a:extLst>
          </p:cNvPr>
          <p:cNvPicPr>
            <a:picLocks noGrp="1" noChangeAspect="1" noChangeArrowheads="1"/>
          </p:cNvPicPr>
          <p:nvPr>
            <p:ph type="pic" sz="quarter" idx="10"/>
          </p:nvPr>
        </p:nvPicPr>
        <p:blipFill rotWithShape="1">
          <a:blip r:embed="rId4" cstate="print">
            <a:extLst>
              <a:ext uri="{28A0092B-C50C-407E-A947-70E740481C1C}">
                <a14:useLocalDpi xmlns:a14="http://schemas.microsoft.com/office/drawing/2010/main" val="0"/>
              </a:ext>
            </a:extLst>
          </a:blip>
          <a:srcRect l="-19198" t="-6181" r="-19198" b="-6181"/>
          <a:stretch/>
        </p:blipFill>
        <p:spPr bwMode="auto">
          <a:xfrm rot="21058789">
            <a:off x="4508550" y="4807663"/>
            <a:ext cx="2044402" cy="1651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3111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F8C12AA3-6E81-C746-8BB2-6661939CBDDC}" type="slidenum">
              <a:rPr lang="en-US" smtClean="0"/>
              <a:pPr/>
              <a:t>4</a:t>
            </a:fld>
            <a:endParaRPr lang="en-US" dirty="0"/>
          </a:p>
        </p:txBody>
      </p:sp>
      <p:sp>
        <p:nvSpPr>
          <p:cNvPr id="4" name="Title 3"/>
          <p:cNvSpPr>
            <a:spLocks noGrp="1"/>
          </p:cNvSpPr>
          <p:nvPr>
            <p:ph type="title"/>
          </p:nvPr>
        </p:nvSpPr>
        <p:spPr/>
        <p:txBody>
          <a:bodyPr>
            <a:normAutofit/>
          </a:bodyPr>
          <a:lstStyle/>
          <a:p>
            <a:r>
              <a:rPr lang="en-US" b="1" dirty="0">
                <a:solidFill>
                  <a:srgbClr val="EA118D"/>
                </a:solidFill>
                <a:latin typeface="Trefoil Sans" charset="0"/>
                <a:ea typeface="Trefoil Sans" charset="0"/>
                <a:cs typeface="Trefoil Sans" charset="0"/>
              </a:rPr>
              <a:t>Cadette Amaze Journey</a:t>
            </a:r>
          </a:p>
        </p:txBody>
      </p:sp>
      <p:sp>
        <p:nvSpPr>
          <p:cNvPr id="5" name="Text Placeholder 4"/>
          <p:cNvSpPr>
            <a:spLocks noGrp="1"/>
          </p:cNvSpPr>
          <p:nvPr>
            <p:ph type="body" sz="quarter" idx="13"/>
          </p:nvPr>
        </p:nvSpPr>
        <p:spPr>
          <a:xfrm>
            <a:off x="838200" y="1833272"/>
            <a:ext cx="10721576" cy="4438499"/>
          </a:xfrm>
        </p:spPr>
        <p:txBody>
          <a:bodyPr>
            <a:noAutofit/>
          </a:bodyPr>
          <a:lstStyle/>
          <a:p>
            <a:pPr marL="0" indent="0">
              <a:lnSpc>
                <a:spcPct val="150000"/>
              </a:lnSpc>
              <a:spcBef>
                <a:spcPct val="0"/>
              </a:spcBef>
              <a:buNone/>
            </a:pPr>
            <a:r>
              <a:rPr lang="en-US" altLang="en-US" b="1" dirty="0">
                <a:latin typeface="Trefoil Sans" charset="0"/>
                <a:ea typeface="Trefoil Sans" charset="0"/>
                <a:cs typeface="Trefoil Sans" charset="0"/>
              </a:rPr>
              <a:t>This journey has three parts or awards. </a:t>
            </a:r>
            <a:endParaRPr lang="en-US" altLang="en-US" sz="1600" b="1" dirty="0">
              <a:latin typeface="Trefoil Sans" charset="0"/>
              <a:ea typeface="Trefoil Sans" charset="0"/>
              <a:cs typeface="Trefoil Sans" charset="0"/>
            </a:endParaRPr>
          </a:p>
          <a:p>
            <a:pPr marL="0" indent="0">
              <a:lnSpc>
                <a:spcPct val="150000"/>
              </a:lnSpc>
              <a:spcBef>
                <a:spcPct val="0"/>
              </a:spcBef>
              <a:buNone/>
            </a:pPr>
            <a:r>
              <a:rPr lang="en-US" altLang="en-US" b="1" dirty="0">
                <a:latin typeface="Trefoil Sans" charset="0"/>
                <a:ea typeface="Trefoil Sans" charset="0"/>
                <a:cs typeface="Trefoil Sans" charset="0"/>
              </a:rPr>
              <a:t>Award 1. Interact – The ins and outs of people.</a:t>
            </a:r>
          </a:p>
          <a:p>
            <a:pPr marL="0" indent="0">
              <a:lnSpc>
                <a:spcPct val="150000"/>
              </a:lnSpc>
              <a:spcBef>
                <a:spcPct val="0"/>
              </a:spcBef>
              <a:buNone/>
            </a:pPr>
            <a:r>
              <a:rPr lang="en-US" altLang="en-US" b="1" dirty="0">
                <a:latin typeface="Trefoil Sans" charset="0"/>
                <a:ea typeface="Trefoil Sans" charset="0"/>
                <a:cs typeface="Trefoil Sans" charset="0"/>
              </a:rPr>
              <a:t>Award 2. Peacemaker – A toolkit</a:t>
            </a:r>
          </a:p>
          <a:p>
            <a:pPr marL="0" indent="0">
              <a:lnSpc>
                <a:spcPct val="150000"/>
              </a:lnSpc>
              <a:spcBef>
                <a:spcPct val="0"/>
              </a:spcBef>
              <a:buNone/>
            </a:pPr>
            <a:r>
              <a:rPr lang="en-US" altLang="en-US" b="1" dirty="0">
                <a:latin typeface="Trefoil Sans" charset="0"/>
                <a:ea typeface="Trefoil Sans" charset="0"/>
                <a:cs typeface="Trefoil Sans" charset="0"/>
              </a:rPr>
              <a:t>Award 3. Diplomat – Your Take Action Project</a:t>
            </a:r>
          </a:p>
          <a:p>
            <a:pPr marL="0" indent="0">
              <a:lnSpc>
                <a:spcPct val="150000"/>
              </a:lnSpc>
              <a:spcBef>
                <a:spcPct val="0"/>
              </a:spcBef>
              <a:buNone/>
            </a:pPr>
            <a:endParaRPr lang="en-US" altLang="en-US" sz="1800" b="1" dirty="0">
              <a:latin typeface="Trefoil Sans" charset="0"/>
              <a:ea typeface="Trefoil Sans" charset="0"/>
              <a:cs typeface="Trefoil Sans" charset="0"/>
            </a:endParaRPr>
          </a:p>
          <a:p>
            <a:pPr marL="0" indent="0">
              <a:lnSpc>
                <a:spcPct val="100000"/>
              </a:lnSpc>
              <a:spcBef>
                <a:spcPct val="0"/>
              </a:spcBef>
              <a:buNone/>
            </a:pPr>
            <a:r>
              <a:rPr lang="en-US" altLang="en-US" sz="2000" b="1" dirty="0">
                <a:latin typeface="Trefoil Sans" charset="0"/>
                <a:ea typeface="Trefoil Sans" charset="0"/>
                <a:cs typeface="Trefoil Sans" charset="0"/>
              </a:rPr>
              <a:t>To finish the journey you will be required to complete a Take Action Project.  The details will be discussed in Award 3 and additional materials will be provided in the post workshop email.</a:t>
            </a:r>
          </a:p>
          <a:p>
            <a:pPr marL="0" indent="0">
              <a:lnSpc>
                <a:spcPct val="150000"/>
              </a:lnSpc>
              <a:spcBef>
                <a:spcPct val="0"/>
              </a:spcBef>
              <a:buNone/>
            </a:pPr>
            <a:endParaRPr lang="en-US" altLang="en-US" b="1" dirty="0">
              <a:latin typeface="Trefoil Sans" charset="0"/>
              <a:ea typeface="Trefoil Sans" charset="0"/>
              <a:cs typeface="Trefoil Sans" charset="0"/>
            </a:endParaRPr>
          </a:p>
        </p:txBody>
      </p:sp>
      <p:pic>
        <p:nvPicPr>
          <p:cNvPr id="6" name="Picture 5"/>
          <p:cNvPicPr>
            <a:picLocks noChangeAspect="1"/>
          </p:cNvPicPr>
          <p:nvPr/>
        </p:nvPicPr>
        <p:blipFill>
          <a:blip r:embed="rId3"/>
          <a:stretch>
            <a:fillRect/>
          </a:stretch>
        </p:blipFill>
        <p:spPr>
          <a:xfrm>
            <a:off x="-1" y="-1177705"/>
            <a:ext cx="439783" cy="8160396"/>
          </a:xfrm>
          <a:prstGeom prst="rect">
            <a:avLst/>
          </a:prstGeom>
        </p:spPr>
      </p:pic>
      <p:pic>
        <p:nvPicPr>
          <p:cNvPr id="12" name="Picture 11" descr="A close up of a logo&#10;&#10;Description automatically generated">
            <a:extLst>
              <a:ext uri="{FF2B5EF4-FFF2-40B4-BE49-F238E27FC236}">
                <a16:creationId xmlns:a16="http://schemas.microsoft.com/office/drawing/2014/main" id="{5F975CF6-F382-4200-95C0-F543764577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14700" y="507709"/>
            <a:ext cx="3726656" cy="3726656"/>
          </a:xfrm>
          <a:prstGeom prst="rect">
            <a:avLst/>
          </a:prstGeom>
        </p:spPr>
      </p:pic>
    </p:spTree>
    <p:extLst>
      <p:ext uri="{BB962C8B-B14F-4D97-AF65-F5344CB8AC3E}">
        <p14:creationId xmlns:p14="http://schemas.microsoft.com/office/powerpoint/2010/main" val="2924627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AED93EC-3B21-4285-A724-EF94E2C22BD1}"/>
              </a:ext>
            </a:extLst>
          </p:cNvPr>
          <p:cNvSpPr>
            <a:spLocks noGrp="1"/>
          </p:cNvSpPr>
          <p:nvPr>
            <p:ph type="body" sz="quarter" idx="13"/>
          </p:nvPr>
        </p:nvSpPr>
        <p:spPr>
          <a:xfrm>
            <a:off x="735212" y="1381308"/>
            <a:ext cx="10721576" cy="4095383"/>
          </a:xfrm>
        </p:spPr>
        <p:txBody>
          <a:bodyPr>
            <a:normAutofit fontScale="92500" lnSpcReduction="10000"/>
          </a:bodyPr>
          <a:lstStyle/>
          <a:p>
            <a:r>
              <a:rPr lang="en-US" dirty="0"/>
              <a:t>A journey cannot be a simple presentation.  </a:t>
            </a:r>
          </a:p>
          <a:p>
            <a:r>
              <a:rPr lang="en-US" dirty="0"/>
              <a:t>We want you to be interactive and hear your voice. Sharing and learning from each other is the only way to learn from a journey.  </a:t>
            </a:r>
          </a:p>
          <a:p>
            <a:r>
              <a:rPr lang="en-US" dirty="0"/>
              <a:t>Put your best Girl Scout foot forward and be brave.  Have the confidence to share a little of yourself in this SAFE environment.  </a:t>
            </a:r>
          </a:p>
          <a:p>
            <a:r>
              <a:rPr lang="en-US" dirty="0"/>
              <a:t>No one will bully you.  No one will say that answer is stupid.  And no one will think less of you if you stumble over the words.</a:t>
            </a:r>
          </a:p>
          <a:p>
            <a:endParaRPr lang="en-US" dirty="0"/>
          </a:p>
          <a:p>
            <a:pPr marL="0" indent="0" algn="ctr">
              <a:buNone/>
            </a:pPr>
            <a:r>
              <a:rPr lang="en-US" dirty="0"/>
              <a:t>We ALL promise to follow the Promise and Law and to act with Confidence, Courage and Character.  We are sisters!</a:t>
            </a:r>
          </a:p>
        </p:txBody>
      </p:sp>
      <p:sp>
        <p:nvSpPr>
          <p:cNvPr id="5" name="Rectangle 4">
            <a:extLst>
              <a:ext uri="{FF2B5EF4-FFF2-40B4-BE49-F238E27FC236}">
                <a16:creationId xmlns:a16="http://schemas.microsoft.com/office/drawing/2014/main" id="{6960ECF4-772A-469D-92A8-F3738349D8F0}"/>
              </a:ext>
            </a:extLst>
          </p:cNvPr>
          <p:cNvSpPr/>
          <p:nvPr/>
        </p:nvSpPr>
        <p:spPr>
          <a:xfrm>
            <a:off x="0" y="1"/>
            <a:ext cx="12192000" cy="10457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501AE578-E1D9-488E-A374-40C64A78CB2A}"/>
              </a:ext>
            </a:extLst>
          </p:cNvPr>
          <p:cNvSpPr>
            <a:spLocks noGrp="1"/>
          </p:cNvSpPr>
          <p:nvPr>
            <p:ph type="title"/>
          </p:nvPr>
        </p:nvSpPr>
        <p:spPr>
          <a:xfrm>
            <a:off x="482258" y="-139926"/>
            <a:ext cx="10515600" cy="1325563"/>
          </a:xfrm>
        </p:spPr>
        <p:txBody>
          <a:bodyPr/>
          <a:lstStyle/>
          <a:p>
            <a:r>
              <a:rPr lang="en-US" dirty="0"/>
              <a:t>Remember - A word about journeys.</a:t>
            </a:r>
          </a:p>
        </p:txBody>
      </p:sp>
      <p:pic>
        <p:nvPicPr>
          <p:cNvPr id="9" name="Picture 8">
            <a:extLst>
              <a:ext uri="{FF2B5EF4-FFF2-40B4-BE49-F238E27FC236}">
                <a16:creationId xmlns:a16="http://schemas.microsoft.com/office/drawing/2014/main" id="{2CA43374-E437-4492-B3E1-EB5DCF29579F}"/>
              </a:ext>
            </a:extLst>
          </p:cNvPr>
          <p:cNvPicPr>
            <a:picLocks noChangeAspect="1"/>
          </p:cNvPicPr>
          <p:nvPr/>
        </p:nvPicPr>
        <p:blipFill>
          <a:blip r:embed="rId3"/>
          <a:stretch>
            <a:fillRect/>
          </a:stretch>
        </p:blipFill>
        <p:spPr>
          <a:xfrm>
            <a:off x="-14514" y="-116113"/>
            <a:ext cx="382500" cy="7097484"/>
          </a:xfrm>
          <a:prstGeom prst="rect">
            <a:avLst/>
          </a:prstGeom>
        </p:spPr>
      </p:pic>
    </p:spTree>
    <p:extLst>
      <p:ext uri="{BB962C8B-B14F-4D97-AF65-F5344CB8AC3E}">
        <p14:creationId xmlns:p14="http://schemas.microsoft.com/office/powerpoint/2010/main" val="3556155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Title 2">
            <a:extLst>
              <a:ext uri="{FF2B5EF4-FFF2-40B4-BE49-F238E27FC236}">
                <a16:creationId xmlns:a16="http://schemas.microsoft.com/office/drawing/2014/main" id="{96406564-3889-4463-AC8F-6E2F54E1B9A0}"/>
              </a:ext>
            </a:extLst>
          </p:cNvPr>
          <p:cNvSpPr>
            <a:spLocks noGrp="1"/>
          </p:cNvSpPr>
          <p:nvPr>
            <p:ph type="title"/>
          </p:nvPr>
        </p:nvSpPr>
        <p:spPr>
          <a:xfrm>
            <a:off x="838200" y="365125"/>
            <a:ext cx="5393361" cy="1325563"/>
          </a:xfrm>
        </p:spPr>
        <p:txBody>
          <a:bodyPr vert="horz" lIns="91440" tIns="45720" rIns="91440" bIns="45720" rtlCol="0" anchor="ctr">
            <a:normAutofit/>
          </a:bodyPr>
          <a:lstStyle/>
          <a:p>
            <a:r>
              <a:rPr lang="en-US" kern="1200" dirty="0">
                <a:solidFill>
                  <a:schemeClr val="tx1"/>
                </a:solidFill>
                <a:latin typeface="+mj-lt"/>
                <a:ea typeface="+mj-ea"/>
                <a:cs typeface="+mj-cs"/>
              </a:rPr>
              <a:t>Our Team Agreement</a:t>
            </a:r>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 Placeholder 3">
            <a:extLst>
              <a:ext uri="{FF2B5EF4-FFF2-40B4-BE49-F238E27FC236}">
                <a16:creationId xmlns:a16="http://schemas.microsoft.com/office/drawing/2014/main" id="{8CE5D01F-D909-4963-87AF-7FFFFA06FB06}"/>
              </a:ext>
            </a:extLst>
          </p:cNvPr>
          <p:cNvSpPr>
            <a:spLocks noGrp="1"/>
          </p:cNvSpPr>
          <p:nvPr>
            <p:ph type="body" sz="quarter" idx="13"/>
          </p:nvPr>
        </p:nvSpPr>
        <p:spPr>
          <a:xfrm>
            <a:off x="838200" y="1825625"/>
            <a:ext cx="5393361" cy="4351338"/>
          </a:xfrm>
        </p:spPr>
        <p:txBody>
          <a:bodyPr vert="horz" lIns="91440" tIns="45720" rIns="91440" bIns="45720" rtlCol="0">
            <a:normAutofit/>
          </a:bodyPr>
          <a:lstStyle/>
          <a:p>
            <a:endParaRPr lang="en-US" sz="3200" dirty="0"/>
          </a:p>
          <a:p>
            <a:endParaRPr lang="en-US" sz="3200" dirty="0"/>
          </a:p>
          <a:p>
            <a:pPr marL="0" indent="0" algn="ctr">
              <a:buNone/>
            </a:pPr>
            <a:r>
              <a:rPr lang="en-US" sz="3200" dirty="0"/>
              <a:t>Please read the agreement that we made in Part 1.</a:t>
            </a:r>
          </a:p>
          <a:p>
            <a:pPr marL="0"/>
            <a:endParaRPr lang="en-US" dirty="0"/>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290BEB3-6379-46BC-8593-230487BA2676}"/>
              </a:ext>
            </a:extLst>
          </p:cNvPr>
          <p:cNvPicPr>
            <a:picLocks noChangeAspect="1"/>
          </p:cNvPicPr>
          <p:nvPr/>
        </p:nvPicPr>
        <p:blipFill>
          <a:blip r:embed="rId3"/>
          <a:stretch>
            <a:fillRect/>
          </a:stretch>
        </p:blipFill>
        <p:spPr>
          <a:xfrm>
            <a:off x="9641818" y="1176557"/>
            <a:ext cx="271782" cy="3860908"/>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pic>
        <p:nvPicPr>
          <p:cNvPr id="13" name="Picture 12">
            <a:extLst>
              <a:ext uri="{FF2B5EF4-FFF2-40B4-BE49-F238E27FC236}">
                <a16:creationId xmlns:a16="http://schemas.microsoft.com/office/drawing/2014/main" id="{3AF7639B-6297-4E42-AFEA-070036C8E3C3}"/>
              </a:ext>
            </a:extLst>
          </p:cNvPr>
          <p:cNvPicPr>
            <a:picLocks noChangeAspect="1"/>
          </p:cNvPicPr>
          <p:nvPr/>
        </p:nvPicPr>
        <p:blipFill>
          <a:blip r:embed="rId3"/>
          <a:stretch>
            <a:fillRect/>
          </a:stretch>
        </p:blipFill>
        <p:spPr>
          <a:xfrm>
            <a:off x="-14514" y="-116113"/>
            <a:ext cx="382500" cy="7097484"/>
          </a:xfrm>
          <a:prstGeom prst="rect">
            <a:avLst/>
          </a:prstGeom>
        </p:spPr>
      </p:pic>
    </p:spTree>
    <p:extLst>
      <p:ext uri="{BB962C8B-B14F-4D97-AF65-F5344CB8AC3E}">
        <p14:creationId xmlns:p14="http://schemas.microsoft.com/office/powerpoint/2010/main" val="3831132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2E46C2C-C3ED-438B-AE3B-7368BD1D3F0E}"/>
              </a:ext>
            </a:extLst>
          </p:cNvPr>
          <p:cNvSpPr/>
          <p:nvPr/>
        </p:nvSpPr>
        <p:spPr>
          <a:xfrm>
            <a:off x="374073" y="2369127"/>
            <a:ext cx="11430000" cy="25271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DC5B5DAD-2875-43BF-8C0F-EC9F34F39E09}"/>
              </a:ext>
            </a:extLst>
          </p:cNvPr>
          <p:cNvSpPr>
            <a:spLocks noGrp="1"/>
          </p:cNvSpPr>
          <p:nvPr>
            <p:ph type="title"/>
          </p:nvPr>
        </p:nvSpPr>
        <p:spPr/>
        <p:txBody>
          <a:bodyPr/>
          <a:lstStyle/>
          <a:p>
            <a:r>
              <a:rPr lang="en-US" dirty="0"/>
              <a:t>Introductions</a:t>
            </a:r>
          </a:p>
        </p:txBody>
      </p:sp>
      <p:sp>
        <p:nvSpPr>
          <p:cNvPr id="5" name="Isosceles Triangle 4">
            <a:extLst>
              <a:ext uri="{FF2B5EF4-FFF2-40B4-BE49-F238E27FC236}">
                <a16:creationId xmlns:a16="http://schemas.microsoft.com/office/drawing/2014/main" id="{DCB71852-7979-43A6-97DB-D73397D0ED28}"/>
              </a:ext>
            </a:extLst>
          </p:cNvPr>
          <p:cNvSpPr/>
          <p:nvPr/>
        </p:nvSpPr>
        <p:spPr>
          <a:xfrm>
            <a:off x="1662545" y="1517954"/>
            <a:ext cx="5209310" cy="401001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E6BD3712-117F-4D22-9E24-F94110B9176C}"/>
              </a:ext>
            </a:extLst>
          </p:cNvPr>
          <p:cNvSpPr>
            <a:spLocks noGrp="1"/>
          </p:cNvSpPr>
          <p:nvPr>
            <p:ph type="body" sz="quarter" idx="13"/>
          </p:nvPr>
        </p:nvSpPr>
        <p:spPr>
          <a:xfrm>
            <a:off x="2546586" y="3120609"/>
            <a:ext cx="3147631" cy="2906118"/>
          </a:xfrm>
          <a:noFill/>
        </p:spPr>
        <p:txBody>
          <a:bodyPr>
            <a:normAutofit fontScale="70000" lnSpcReduction="20000"/>
          </a:bodyPr>
          <a:lstStyle/>
          <a:p>
            <a:pPr algn="ctr"/>
            <a:r>
              <a:rPr lang="en-US" sz="5200" dirty="0"/>
              <a:t>Tell us something you thought about since Part 1!  </a:t>
            </a:r>
          </a:p>
          <a:p>
            <a:pPr algn="ctr"/>
            <a:endParaRPr lang="en-US" dirty="0"/>
          </a:p>
          <a:p>
            <a:pPr marL="0" indent="0" algn="ctr">
              <a:buNone/>
            </a:pPr>
            <a:r>
              <a:rPr lang="en-US" dirty="0"/>
              <a:t>  </a:t>
            </a:r>
          </a:p>
        </p:txBody>
      </p:sp>
      <p:sp>
        <p:nvSpPr>
          <p:cNvPr id="6" name="Oval 5">
            <a:extLst>
              <a:ext uri="{FF2B5EF4-FFF2-40B4-BE49-F238E27FC236}">
                <a16:creationId xmlns:a16="http://schemas.microsoft.com/office/drawing/2014/main" id="{06F9B63C-57AF-4DEF-9053-170AA8DE2A46}"/>
              </a:ext>
            </a:extLst>
          </p:cNvPr>
          <p:cNvSpPr/>
          <p:nvPr/>
        </p:nvSpPr>
        <p:spPr>
          <a:xfrm>
            <a:off x="7342909" y="900545"/>
            <a:ext cx="3810000" cy="3463637"/>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t>Be brave and unmute</a:t>
            </a:r>
            <a:r>
              <a:rPr lang="en-US" dirty="0"/>
              <a:t>.</a:t>
            </a:r>
          </a:p>
        </p:txBody>
      </p:sp>
      <p:pic>
        <p:nvPicPr>
          <p:cNvPr id="7" name="Picture 6">
            <a:extLst>
              <a:ext uri="{FF2B5EF4-FFF2-40B4-BE49-F238E27FC236}">
                <a16:creationId xmlns:a16="http://schemas.microsoft.com/office/drawing/2014/main" id="{91E00AB1-9FF9-459B-BB08-A3C31A1D3000}"/>
              </a:ext>
            </a:extLst>
          </p:cNvPr>
          <p:cNvPicPr>
            <a:picLocks noChangeAspect="1"/>
          </p:cNvPicPr>
          <p:nvPr/>
        </p:nvPicPr>
        <p:blipFill>
          <a:blip r:embed="rId3"/>
          <a:stretch>
            <a:fillRect/>
          </a:stretch>
        </p:blipFill>
        <p:spPr>
          <a:xfrm>
            <a:off x="-14514" y="-116113"/>
            <a:ext cx="382500" cy="7097484"/>
          </a:xfrm>
          <a:prstGeom prst="rect">
            <a:avLst/>
          </a:prstGeom>
        </p:spPr>
      </p:pic>
    </p:spTree>
    <p:extLst>
      <p:ext uri="{BB962C8B-B14F-4D97-AF65-F5344CB8AC3E}">
        <p14:creationId xmlns:p14="http://schemas.microsoft.com/office/powerpoint/2010/main" val="3766843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1">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9082" y="453981"/>
            <a:ext cx="667512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5D9573B2-3471-444D-A34C-D0CEA3F04623}"/>
              </a:ext>
            </a:extLst>
          </p:cNvPr>
          <p:cNvSpPr>
            <a:spLocks noGrp="1"/>
          </p:cNvSpPr>
          <p:nvPr>
            <p:ph type="title"/>
          </p:nvPr>
        </p:nvSpPr>
        <p:spPr>
          <a:xfrm>
            <a:off x="1051680" y="731520"/>
            <a:ext cx="6089904" cy="1426464"/>
          </a:xfrm>
        </p:spPr>
        <p:txBody>
          <a:bodyPr vert="horz" lIns="91440" tIns="45720" rIns="91440" bIns="45720" rtlCol="0" anchor="ctr">
            <a:normAutofit/>
          </a:bodyPr>
          <a:lstStyle/>
          <a:p>
            <a:r>
              <a:rPr lang="en-US" kern="1200">
                <a:solidFill>
                  <a:srgbClr val="FFFFFF"/>
                </a:solidFill>
                <a:latin typeface="+mj-lt"/>
                <a:ea typeface="+mj-ea"/>
                <a:cs typeface="+mj-cs"/>
              </a:rPr>
              <a:t>Cliques</a:t>
            </a:r>
          </a:p>
        </p:txBody>
      </p:sp>
      <p:sp>
        <p:nvSpPr>
          <p:cNvPr id="20" name="Rectangle 13">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97260" y="461737"/>
            <a:ext cx="2149361" cy="1870055"/>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93928" y="453155"/>
            <a:ext cx="214935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9080" y="2480956"/>
            <a:ext cx="11264206"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22476DA8-39AB-46DB-B79A-7587D900B548}"/>
              </a:ext>
            </a:extLst>
          </p:cNvPr>
          <p:cNvPicPr>
            <a:picLocks noChangeAspect="1"/>
          </p:cNvPicPr>
          <p:nvPr/>
        </p:nvPicPr>
        <p:blipFill>
          <a:blip r:embed="rId3"/>
          <a:stretch>
            <a:fillRect/>
          </a:stretch>
        </p:blipFill>
        <p:spPr>
          <a:xfrm>
            <a:off x="-1" y="-2"/>
            <a:ext cx="320160" cy="6857999"/>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graphicFrame>
        <p:nvGraphicFramePr>
          <p:cNvPr id="21" name="Text Placeholder 3">
            <a:extLst>
              <a:ext uri="{FF2B5EF4-FFF2-40B4-BE49-F238E27FC236}">
                <a16:creationId xmlns:a16="http://schemas.microsoft.com/office/drawing/2014/main" id="{E3173922-73F0-4D0C-8DD9-733F11DDDB06}"/>
              </a:ext>
            </a:extLst>
          </p:cNvPr>
          <p:cNvGraphicFramePr/>
          <p:nvPr/>
        </p:nvGraphicFramePr>
        <p:xfrm>
          <a:off x="788988" y="2798763"/>
          <a:ext cx="10598150" cy="32829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5365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D28D6F9-248F-49F3-8EA4-CB67FD9A7586}"/>
              </a:ext>
            </a:extLst>
          </p:cNvPr>
          <p:cNvSpPr/>
          <p:nvPr/>
        </p:nvSpPr>
        <p:spPr>
          <a:xfrm>
            <a:off x="5874327" y="110836"/>
            <a:ext cx="6192982" cy="6525491"/>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87D47C47-527B-42F1-99B9-C9E8830D172A}"/>
              </a:ext>
            </a:extLst>
          </p:cNvPr>
          <p:cNvSpPr>
            <a:spLocks noGrp="1"/>
          </p:cNvSpPr>
          <p:nvPr>
            <p:ph type="title"/>
          </p:nvPr>
        </p:nvSpPr>
        <p:spPr/>
        <p:txBody>
          <a:bodyPr/>
          <a:lstStyle/>
          <a:p>
            <a:r>
              <a:rPr lang="en-US" dirty="0"/>
              <a:t>What is a Clique?</a:t>
            </a:r>
            <a:br>
              <a:rPr lang="en-US" dirty="0"/>
            </a:br>
            <a:endParaRPr lang="en-US" dirty="0"/>
          </a:p>
        </p:txBody>
      </p:sp>
      <p:sp>
        <p:nvSpPr>
          <p:cNvPr id="4" name="Text Placeholder 3">
            <a:extLst>
              <a:ext uri="{FF2B5EF4-FFF2-40B4-BE49-F238E27FC236}">
                <a16:creationId xmlns:a16="http://schemas.microsoft.com/office/drawing/2014/main" id="{C9926AF2-601D-4269-A2D6-B162A9B14912}"/>
              </a:ext>
            </a:extLst>
          </p:cNvPr>
          <p:cNvSpPr>
            <a:spLocks noGrp="1"/>
          </p:cNvSpPr>
          <p:nvPr>
            <p:ph type="body" sz="quarter" idx="13"/>
          </p:nvPr>
        </p:nvSpPr>
        <p:spPr>
          <a:xfrm>
            <a:off x="235528" y="1166351"/>
            <a:ext cx="5257799" cy="3419504"/>
          </a:xfrm>
        </p:spPr>
        <p:txBody>
          <a:bodyPr>
            <a:normAutofit/>
          </a:bodyPr>
          <a:lstStyle/>
          <a:p>
            <a:r>
              <a:rPr lang="en-US" sz="2400" dirty="0"/>
              <a:t>Have you ever been part of a group where you feel judged and controlled?  Or have you been part of a group that is supportive but quickly morphs into something that restricts your social contacts and expects you to be someone that you are not?  When that happens, you are in a clique.</a:t>
            </a:r>
          </a:p>
        </p:txBody>
      </p:sp>
      <p:sp>
        <p:nvSpPr>
          <p:cNvPr id="5" name="Text Placeholder 3">
            <a:extLst>
              <a:ext uri="{FF2B5EF4-FFF2-40B4-BE49-F238E27FC236}">
                <a16:creationId xmlns:a16="http://schemas.microsoft.com/office/drawing/2014/main" id="{E8A2FE93-8326-4741-82DD-26D1FF854A4A}"/>
              </a:ext>
            </a:extLst>
          </p:cNvPr>
          <p:cNvSpPr txBox="1">
            <a:spLocks/>
          </p:cNvSpPr>
          <p:nvPr/>
        </p:nvSpPr>
        <p:spPr>
          <a:xfrm>
            <a:off x="235528" y="4585855"/>
            <a:ext cx="5029199" cy="2267238"/>
          </a:xfrm>
          <a:prstGeom prst="rect">
            <a:avLst/>
          </a:prstGeom>
          <a:solidFill>
            <a:srgbClr val="FFFFFF">
              <a:alpha val="90000"/>
            </a:srgb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Cliques have a lot of rules and they often deliberately include or exclude members.  Most of the time the create a hostile environment for everyone around them.</a:t>
            </a:r>
          </a:p>
        </p:txBody>
      </p:sp>
      <p:sp>
        <p:nvSpPr>
          <p:cNvPr id="6" name="Text Placeholder 3">
            <a:extLst>
              <a:ext uri="{FF2B5EF4-FFF2-40B4-BE49-F238E27FC236}">
                <a16:creationId xmlns:a16="http://schemas.microsoft.com/office/drawing/2014/main" id="{AC16742A-DB74-416F-A02A-598F676A73B4}"/>
              </a:ext>
            </a:extLst>
          </p:cNvPr>
          <p:cNvSpPr txBox="1">
            <a:spLocks/>
          </p:cNvSpPr>
          <p:nvPr/>
        </p:nvSpPr>
        <p:spPr>
          <a:xfrm>
            <a:off x="6095999" y="365126"/>
            <a:ext cx="5860473" cy="5564620"/>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Some benefits of a clique are: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 sense of belonging.</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Protection from another group.</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 short term self esteem boost.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But what else do you get with a clique: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Strict behavior rules.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Loss of individuality.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Limited access to other people.</a:t>
            </a:r>
          </a:p>
        </p:txBody>
      </p:sp>
      <p:sp>
        <p:nvSpPr>
          <p:cNvPr id="8" name="Rectangle 7">
            <a:extLst>
              <a:ext uri="{FF2B5EF4-FFF2-40B4-BE49-F238E27FC236}">
                <a16:creationId xmlns:a16="http://schemas.microsoft.com/office/drawing/2014/main" id="{3BC67DEE-70BF-441E-90E3-ADEFB58118C7}"/>
              </a:ext>
            </a:extLst>
          </p:cNvPr>
          <p:cNvSpPr/>
          <p:nvPr/>
        </p:nvSpPr>
        <p:spPr>
          <a:xfrm>
            <a:off x="5874327" y="110836"/>
            <a:ext cx="6192982" cy="6525491"/>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A30373D9-ECD9-444C-AD0B-CB3DD4C99A36}"/>
              </a:ext>
            </a:extLst>
          </p:cNvPr>
          <p:cNvPicPr>
            <a:picLocks noChangeAspect="1"/>
          </p:cNvPicPr>
          <p:nvPr/>
        </p:nvPicPr>
        <p:blipFill>
          <a:blip r:embed="rId3"/>
          <a:stretch>
            <a:fillRect/>
          </a:stretch>
        </p:blipFill>
        <p:spPr>
          <a:xfrm>
            <a:off x="-1" y="-2"/>
            <a:ext cx="320160" cy="6857999"/>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Tree>
    <p:extLst>
      <p:ext uri="{BB962C8B-B14F-4D97-AF65-F5344CB8AC3E}">
        <p14:creationId xmlns:p14="http://schemas.microsoft.com/office/powerpoint/2010/main" val="1459537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D7EA733104BB40A77AEA93BD416F9F" ma:contentTypeVersion="4" ma:contentTypeDescription="Create a new document." ma:contentTypeScope="" ma:versionID="7d2cb5333a3a52b6375808c89b4f58e6">
  <xsd:schema xmlns:xsd="http://www.w3.org/2001/XMLSchema" xmlns:xs="http://www.w3.org/2001/XMLSchema" xmlns:p="http://schemas.microsoft.com/office/2006/metadata/properties" xmlns:ns2="f4b8de50-d29d-4b94-a6f0-7dc090518d73" targetNamespace="http://schemas.microsoft.com/office/2006/metadata/properties" ma:root="true" ma:fieldsID="6dcefb635a1c187ac23381f7d84b0d50" ns2:_="">
    <xsd:import namespace="f4b8de50-d29d-4b94-a6f0-7dc090518d7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b8de50-d29d-4b94-a6f0-7dc090518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B14CAE7-8DCB-4090-98A2-45F9A66E54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b8de50-d29d-4b94-a6f0-7dc090518d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2EBA3F-5FB8-4B97-B54C-A4DCDEFB5CE4}">
  <ds:schemaRefs>
    <ds:schemaRef ds:uri="http://schemas.microsoft.com/sharepoint/v3/contenttype/forms"/>
  </ds:schemaRefs>
</ds:datastoreItem>
</file>

<file path=customXml/itemProps3.xml><?xml version="1.0" encoding="utf-8"?>
<ds:datastoreItem xmlns:ds="http://schemas.openxmlformats.org/officeDocument/2006/customXml" ds:itemID="{EEF9D207-DA90-46CE-8AFA-D668B5A95171}">
  <ds:schemaRefs>
    <ds:schemaRef ds:uri="http://purl.org/dc/dcmitype/"/>
    <ds:schemaRef ds:uri="http://schemas.microsoft.com/office/infopath/2007/PartnerControls"/>
    <ds:schemaRef ds:uri="http://schemas.microsoft.com/office/2006/documentManagement/types"/>
    <ds:schemaRef ds:uri="http://schemas.microsoft.com/office/2006/metadata/properties"/>
    <ds:schemaRef ds:uri="f4b8de50-d29d-4b94-a6f0-7dc090518d73"/>
    <ds:schemaRef ds:uri="http://purl.org/dc/terms/"/>
    <ds:schemaRef ds:uri="http://schemas.openxmlformats.org/package/2006/metadata/core-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TotalTime>
  <Words>1705</Words>
  <Application>Microsoft Office PowerPoint</Application>
  <PresentationFormat>Widescreen</PresentationFormat>
  <Paragraphs>203</Paragraphs>
  <Slides>20</Slides>
  <Notes>19</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Trefoil Sans</vt:lpstr>
      <vt:lpstr>Trefoil Sans Cond</vt:lpstr>
      <vt:lpstr>Office Theme</vt:lpstr>
      <vt:lpstr>PowerPoint Presentation</vt:lpstr>
      <vt:lpstr>How will this Virtual Troop Meeting Work?</vt:lpstr>
      <vt:lpstr>PowerPoint Presentation</vt:lpstr>
      <vt:lpstr>Cadette Amaze Journey</vt:lpstr>
      <vt:lpstr>Remember - A word about journeys.</vt:lpstr>
      <vt:lpstr>Our Team Agreement</vt:lpstr>
      <vt:lpstr>Introductions</vt:lpstr>
      <vt:lpstr>Cliques</vt:lpstr>
      <vt:lpstr>What is a Clique? </vt:lpstr>
      <vt:lpstr>PowerPoint Presentation</vt:lpstr>
      <vt:lpstr>Friendship </vt:lpstr>
      <vt:lpstr>PowerPoint Presentation</vt:lpstr>
      <vt:lpstr>PowerPoint Presentation</vt:lpstr>
      <vt:lpstr>PowerPoint Presentation</vt:lpstr>
      <vt:lpstr>PowerPoint Presentation</vt:lpstr>
      <vt:lpstr>Break Outs </vt:lpstr>
      <vt:lpstr>PowerPoint Presentation</vt:lpstr>
      <vt:lpstr>PowerPoint Presentation</vt:lpstr>
      <vt:lpstr>That’s called Peer Pressure</vt:lpstr>
      <vt:lpstr>See you tomorrow for part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Cannon</dc:creator>
  <cp:lastModifiedBy>Kristin Leiby</cp:lastModifiedBy>
  <cp:revision>4</cp:revision>
  <dcterms:created xsi:type="dcterms:W3CDTF">2020-05-12T20:24:49Z</dcterms:created>
  <dcterms:modified xsi:type="dcterms:W3CDTF">2020-05-15T14:20:21Z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0x0101002AD7EA733104BB40A77AEA93BD416F9F</vt:lpwstr>
  </property>
</Properties>
</file>